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49.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50.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51.xml" ContentType="application/vnd.openxmlformats-officedocument.presentationml.tags+xml"/>
  <Override PartName="/ppt/notesSlides/notesSlide9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99.xml" ContentType="application/vnd.openxmlformats-officedocument.presentationml.notesSlide+xml"/>
  <Override PartName="/ppt/tags/tag54.xml" ContentType="application/vnd.openxmlformats-officedocument.presentationml.tags+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55.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1" r:id="rId7"/>
    <p:sldMasterId id="2147483749" r:id="rId8"/>
  </p:sldMasterIdLst>
  <p:notesMasterIdLst>
    <p:notesMasterId r:id="rId143"/>
  </p:notesMasterIdLst>
  <p:sldIdLst>
    <p:sldId id="2076138295" r:id="rId9"/>
    <p:sldId id="2076138301" r:id="rId10"/>
    <p:sldId id="2076138325" r:id="rId11"/>
    <p:sldId id="2076137912" r:id="rId12"/>
    <p:sldId id="2076137391" r:id="rId13"/>
    <p:sldId id="2076138415" r:id="rId14"/>
    <p:sldId id="2076138416" r:id="rId15"/>
    <p:sldId id="2076138417" r:id="rId16"/>
    <p:sldId id="2076138418" r:id="rId17"/>
    <p:sldId id="2076138313" r:id="rId18"/>
    <p:sldId id="2076138466" r:id="rId19"/>
    <p:sldId id="2076138467" r:id="rId20"/>
    <p:sldId id="2076138468" r:id="rId21"/>
    <p:sldId id="2076138419" r:id="rId22"/>
    <p:sldId id="2076138469" r:id="rId23"/>
    <p:sldId id="2076138365" r:id="rId24"/>
    <p:sldId id="2076138420" r:id="rId25"/>
    <p:sldId id="2076138421" r:id="rId26"/>
    <p:sldId id="2076138422" r:id="rId27"/>
    <p:sldId id="2076138423" r:id="rId28"/>
    <p:sldId id="2076138424" r:id="rId29"/>
    <p:sldId id="2076138425" r:id="rId30"/>
    <p:sldId id="2076138324" r:id="rId31"/>
    <p:sldId id="2076138426" r:id="rId32"/>
    <p:sldId id="2076138427" r:id="rId33"/>
    <p:sldId id="2076138428" r:id="rId34"/>
    <p:sldId id="2076138435" r:id="rId35"/>
    <p:sldId id="2076138429" r:id="rId36"/>
    <p:sldId id="2076138430" r:id="rId37"/>
    <p:sldId id="2076138431" r:id="rId38"/>
    <p:sldId id="2076138432" r:id="rId39"/>
    <p:sldId id="2076138433" r:id="rId40"/>
    <p:sldId id="2076138434" r:id="rId41"/>
    <p:sldId id="2076138436" r:id="rId42"/>
    <p:sldId id="2076138437" r:id="rId43"/>
    <p:sldId id="2076138410" r:id="rId44"/>
    <p:sldId id="2076138438" r:id="rId45"/>
    <p:sldId id="2076138439" r:id="rId46"/>
    <p:sldId id="2076138441" r:id="rId47"/>
    <p:sldId id="2076137106" r:id="rId48"/>
    <p:sldId id="2076137401" r:id="rId49"/>
    <p:sldId id="2076138442" r:id="rId50"/>
    <p:sldId id="2076137404" r:id="rId51"/>
    <p:sldId id="2076137406" r:id="rId52"/>
    <p:sldId id="2076137405" r:id="rId53"/>
    <p:sldId id="2076138464" r:id="rId54"/>
    <p:sldId id="2076138465" r:id="rId55"/>
    <p:sldId id="2076138470" r:id="rId56"/>
    <p:sldId id="2076138440" r:id="rId57"/>
    <p:sldId id="2076138461" r:id="rId58"/>
    <p:sldId id="2076138443" r:id="rId59"/>
    <p:sldId id="2076138370" r:id="rId60"/>
    <p:sldId id="2076138444" r:id="rId61"/>
    <p:sldId id="2076138445" r:id="rId62"/>
    <p:sldId id="2076138446" r:id="rId63"/>
    <p:sldId id="2076138447" r:id="rId64"/>
    <p:sldId id="2076138448" r:id="rId65"/>
    <p:sldId id="2076138449" r:id="rId66"/>
    <p:sldId id="2076138450" r:id="rId67"/>
    <p:sldId id="2076138451" r:id="rId68"/>
    <p:sldId id="2076138452" r:id="rId69"/>
    <p:sldId id="2076138453" r:id="rId70"/>
    <p:sldId id="2076138454" r:id="rId71"/>
    <p:sldId id="2076138455" r:id="rId72"/>
    <p:sldId id="2076138456" r:id="rId73"/>
    <p:sldId id="2076138331" r:id="rId74"/>
    <p:sldId id="2076138357" r:id="rId75"/>
    <p:sldId id="2076138332" r:id="rId76"/>
    <p:sldId id="2076138355" r:id="rId77"/>
    <p:sldId id="2076138358" r:id="rId78"/>
    <p:sldId id="2076138356" r:id="rId79"/>
    <p:sldId id="2076138362" r:id="rId80"/>
    <p:sldId id="2076138359" r:id="rId81"/>
    <p:sldId id="2076138363" r:id="rId82"/>
    <p:sldId id="2076138399" r:id="rId83"/>
    <p:sldId id="2076138366" r:id="rId84"/>
    <p:sldId id="2076137553" r:id="rId85"/>
    <p:sldId id="2076138367" r:id="rId86"/>
    <p:sldId id="2076137564" r:id="rId87"/>
    <p:sldId id="283" r:id="rId88"/>
    <p:sldId id="2076138390" r:id="rId89"/>
    <p:sldId id="2076138391" r:id="rId90"/>
    <p:sldId id="286" r:id="rId91"/>
    <p:sldId id="2076138392" r:id="rId92"/>
    <p:sldId id="2076138380" r:id="rId93"/>
    <p:sldId id="2076138381" r:id="rId94"/>
    <p:sldId id="2076138383" r:id="rId95"/>
    <p:sldId id="2076138384" r:id="rId96"/>
    <p:sldId id="2076138364" r:id="rId97"/>
    <p:sldId id="2076138385" r:id="rId98"/>
    <p:sldId id="2076138386" r:id="rId99"/>
    <p:sldId id="2076138387" r:id="rId100"/>
    <p:sldId id="2076138388" r:id="rId101"/>
    <p:sldId id="2076138389" r:id="rId102"/>
    <p:sldId id="2076138382" r:id="rId103"/>
    <p:sldId id="2076138330" r:id="rId104"/>
    <p:sldId id="2076138302" r:id="rId105"/>
    <p:sldId id="1370" r:id="rId106"/>
    <p:sldId id="2076138398" r:id="rId107"/>
    <p:sldId id="2076138471" r:id="rId108"/>
    <p:sldId id="2076138472" r:id="rId109"/>
    <p:sldId id="2076137554" r:id="rId110"/>
    <p:sldId id="268" r:id="rId111"/>
    <p:sldId id="2076137555" r:id="rId112"/>
    <p:sldId id="2076137556" r:id="rId113"/>
    <p:sldId id="2076138334" r:id="rId114"/>
    <p:sldId id="2076138361" r:id="rId115"/>
    <p:sldId id="2076138372" r:id="rId116"/>
    <p:sldId id="2076138360" r:id="rId117"/>
    <p:sldId id="2076138336" r:id="rId118"/>
    <p:sldId id="2076138396" r:id="rId119"/>
    <p:sldId id="2076138393" r:id="rId120"/>
    <p:sldId id="2076138335" r:id="rId121"/>
    <p:sldId id="2076138395" r:id="rId122"/>
    <p:sldId id="2076138394" r:id="rId123"/>
    <p:sldId id="2076138397" r:id="rId124"/>
    <p:sldId id="2076138400" r:id="rId125"/>
    <p:sldId id="2449" r:id="rId126"/>
    <p:sldId id="2452" r:id="rId127"/>
    <p:sldId id="1387" r:id="rId128"/>
    <p:sldId id="1385" r:id="rId129"/>
    <p:sldId id="2076138305" r:id="rId130"/>
    <p:sldId id="2076138306" r:id="rId131"/>
    <p:sldId id="2076138270" r:id="rId132"/>
    <p:sldId id="2076138208" r:id="rId133"/>
    <p:sldId id="2076138271" r:id="rId134"/>
    <p:sldId id="2076138209" r:id="rId135"/>
    <p:sldId id="2076138236" r:id="rId136"/>
    <p:sldId id="2076138462" r:id="rId137"/>
    <p:sldId id="2076138457" r:id="rId138"/>
    <p:sldId id="2076138458" r:id="rId139"/>
    <p:sldId id="2076138459" r:id="rId140"/>
    <p:sldId id="2076138225" r:id="rId141"/>
    <p:sldId id="2076138226"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A3FD876F-93F0-4AF7-99F5-93D310BFAB0A}">
          <p14:sldIdLst>
            <p14:sldId id="2076138295"/>
            <p14:sldId id="2076138301"/>
            <p14:sldId id="2076138325"/>
          </p14:sldIdLst>
        </p14:section>
        <p14:section name="Log Analytics" id="{CADA6267-FDF2-4BE1-8154-0AC842A86089}">
          <p14:sldIdLst>
            <p14:sldId id="2076137912"/>
            <p14:sldId id="2076137391"/>
            <p14:sldId id="2076138415"/>
            <p14:sldId id="2076138416"/>
            <p14:sldId id="2076138417"/>
            <p14:sldId id="2076138418"/>
            <p14:sldId id="2076138313"/>
            <p14:sldId id="2076138466"/>
            <p14:sldId id="2076138467"/>
            <p14:sldId id="2076138468"/>
            <p14:sldId id="2076138419"/>
            <p14:sldId id="2076138469"/>
            <p14:sldId id="2076138365"/>
            <p14:sldId id="2076138420"/>
            <p14:sldId id="2076138421"/>
            <p14:sldId id="2076138422"/>
            <p14:sldId id="2076138423"/>
            <p14:sldId id="2076138424"/>
            <p14:sldId id="2076138425"/>
            <p14:sldId id="2076138324"/>
            <p14:sldId id="2076138426"/>
            <p14:sldId id="2076138427"/>
            <p14:sldId id="2076138428"/>
          </p14:sldIdLst>
        </p14:section>
        <p14:section name="Retention + Export" id="{3D769306-8C12-4E25-B631-4CA17D8CB334}">
          <p14:sldIdLst>
            <p14:sldId id="2076138435"/>
            <p14:sldId id="2076138429"/>
            <p14:sldId id="2076138430"/>
            <p14:sldId id="2076138431"/>
            <p14:sldId id="2076138432"/>
            <p14:sldId id="2076138433"/>
            <p14:sldId id="2076138434"/>
          </p14:sldIdLst>
        </p14:section>
        <p14:section name="Purging + Compliance" id="{1A6FAF3A-3EAD-4500-9673-AE5EE3D49A49}">
          <p14:sldIdLst>
            <p14:sldId id="2076138436"/>
            <p14:sldId id="2076138437"/>
            <p14:sldId id="2076138410"/>
            <p14:sldId id="2076138438"/>
            <p14:sldId id="2076138439"/>
          </p14:sldIdLst>
        </p14:section>
        <p14:section name="Kusto Query Language" id="{C0386FDA-35BC-46C3-9B88-71888EDC806B}">
          <p14:sldIdLst>
            <p14:sldId id="2076138441"/>
            <p14:sldId id="2076137106"/>
            <p14:sldId id="2076137401"/>
            <p14:sldId id="2076138442"/>
            <p14:sldId id="2076137404"/>
            <p14:sldId id="2076137406"/>
            <p14:sldId id="2076137405"/>
            <p14:sldId id="2076138464"/>
            <p14:sldId id="2076138465"/>
            <p14:sldId id="2076138470"/>
          </p14:sldIdLst>
        </p14:section>
        <p14:section name="Activity 3 : Estimating Costs" id="{2C5781A4-A751-4858-BE44-D2BA08442EDC}">
          <p14:sldIdLst>
            <p14:sldId id="2076138440"/>
          </p14:sldIdLst>
        </p14:section>
        <p14:section name="Lab : Log Analytics" id="{E62F8238-2A48-4C43-90E7-6729C2507C8E}">
          <p14:sldIdLst>
            <p14:sldId id="2076138461"/>
          </p14:sldIdLst>
        </p14:section>
        <p14:section name="Azure Automation" id="{287E12D8-74E9-4828-950A-20561E29120F}">
          <p14:sldIdLst>
            <p14:sldId id="2076138443"/>
            <p14:sldId id="2076138370"/>
            <p14:sldId id="2076138444"/>
            <p14:sldId id="2076138445"/>
            <p14:sldId id="2076138446"/>
            <p14:sldId id="2076138447"/>
            <p14:sldId id="2076138448"/>
            <p14:sldId id="2076138449"/>
            <p14:sldId id="2076138450"/>
            <p14:sldId id="2076138451"/>
            <p14:sldId id="2076138452"/>
            <p14:sldId id="2076138453"/>
            <p14:sldId id="2076138454"/>
            <p14:sldId id="2076138455"/>
          </p14:sldIdLst>
        </p14:section>
        <p14:section name="Activity 4 : Azure Automation" id="{EF83B90B-F4D2-49ED-ADF4-60BE20888227}">
          <p14:sldIdLst>
            <p14:sldId id="2076138456"/>
          </p14:sldIdLst>
        </p14:section>
        <p14:section name="Security Operations Center" id="{C277347B-6DD2-4B50-BFFA-1A1F2A727E3B}">
          <p14:sldIdLst>
            <p14:sldId id="2076138331"/>
            <p14:sldId id="2076138357"/>
            <p14:sldId id="2076138332"/>
            <p14:sldId id="2076138355"/>
            <p14:sldId id="2076138358"/>
            <p14:sldId id="2076138356"/>
            <p14:sldId id="2076138362"/>
            <p14:sldId id="2076138359"/>
            <p14:sldId id="2076138363"/>
          </p14:sldIdLst>
        </p14:section>
        <p14:section name="Microsoft SOC" id="{C3FF82E2-CC0D-4660-95E0-E842B12DA469}">
          <p14:sldIdLst>
            <p14:sldId id="2076138399"/>
            <p14:sldId id="2076138366"/>
            <p14:sldId id="2076137553"/>
            <p14:sldId id="2076138367"/>
            <p14:sldId id="2076137564"/>
            <p14:sldId id="283"/>
            <p14:sldId id="2076138390"/>
            <p14:sldId id="2076138391"/>
            <p14:sldId id="286"/>
            <p14:sldId id="2076138392"/>
            <p14:sldId id="2076138380"/>
            <p14:sldId id="2076138381"/>
            <p14:sldId id="2076138383"/>
            <p14:sldId id="2076138384"/>
            <p14:sldId id="2076138364"/>
            <p14:sldId id="2076138385"/>
            <p14:sldId id="2076138386"/>
            <p14:sldId id="2076138387"/>
            <p14:sldId id="2076138388"/>
            <p14:sldId id="2076138389"/>
            <p14:sldId id="2076138382"/>
            <p14:sldId id="2076138330"/>
            <p14:sldId id="2076138302"/>
          </p14:sldIdLst>
        </p14:section>
        <p14:section name="Azure Defender + Azure Sentinel" id="{644D910B-2701-46EA-A983-D764AA7302D4}">
          <p14:sldIdLst>
            <p14:sldId id="1370"/>
            <p14:sldId id="2076138398"/>
            <p14:sldId id="2076138471"/>
            <p14:sldId id="2076138472"/>
            <p14:sldId id="2076137554"/>
            <p14:sldId id="268"/>
            <p14:sldId id="2076137555"/>
            <p14:sldId id="2076137556"/>
            <p14:sldId id="2076138334"/>
            <p14:sldId id="2076138361"/>
            <p14:sldId id="2076138372"/>
            <p14:sldId id="2076138360"/>
            <p14:sldId id="2076138336"/>
            <p14:sldId id="2076138396"/>
            <p14:sldId id="2076138393"/>
            <p14:sldId id="2076138335"/>
            <p14:sldId id="2076138395"/>
            <p14:sldId id="2076138394"/>
            <p14:sldId id="2076138397"/>
            <p14:sldId id="2076138400"/>
            <p14:sldId id="2449"/>
            <p14:sldId id="2452"/>
            <p14:sldId id="1387"/>
            <p14:sldId id="1385"/>
            <p14:sldId id="2076138305"/>
            <p14:sldId id="2076138306"/>
            <p14:sldId id="2076138270"/>
            <p14:sldId id="2076138208"/>
            <p14:sldId id="2076138271"/>
            <p14:sldId id="2076138209"/>
            <p14:sldId id="2076138236"/>
          </p14:sldIdLst>
        </p14:section>
        <p14:section name="Lab : Security Operations Center" id="{F6455D8C-6EFD-4F2F-B8F0-8632C5650DB8}">
          <p14:sldIdLst>
            <p14:sldId id="2076138462"/>
          </p14:sldIdLst>
        </p14:section>
        <p14:section name="Q + A" id="{E399F2C4-3726-4D49-BB4A-D6AB946CB471}">
          <p14:sldIdLst>
            <p14:sldId id="2076138457"/>
            <p14:sldId id="2076138458"/>
            <p14:sldId id="2076138459"/>
          </p14:sldIdLst>
        </p14:section>
        <p14:section name="Closing" id="{50DF64E0-E1C6-40FC-B822-BC1071F206F1}">
          <p14:sldIdLst>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0FF"/>
    <a:srgbClr val="32145A"/>
    <a:srgbClr val="D2D2D2"/>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slide" Target="slides/slide124.xml"/><Relationship Id="rId140" Type="http://schemas.openxmlformats.org/officeDocument/2006/relationships/slide" Target="slides/slide132.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security/compass/security-operation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echcommunity.microsoft.com/t5/microsoft-defender-for-endpoint/the-golden-hour-remake-defining-metrics-for-a-successful/ba-p/782014"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security/compass/security-operations#prioritize-alert-and-log-integration"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microsoft-365/security/defender-endpoint/defender-endpoint-false-positives-negatives?view=o365-worldwid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azure/sentinel/microsoft-365-defender-sentinel-integration#advanced-hunting-event-collection"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6/24/2021 11:28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2608143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11:28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6/24/2021 11:28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6/24/2021 11:28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https://techcommunity.microsoft.com/t5/azure-sentinel/azure-sentinel-creating-custom-connectors/ba-p/864060</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094306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05194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807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486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https://techcommunity.microsoft.com/t5/azure-sentinel/implementing-lookups-in-azure-sentinel/ba-p/1091306</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6/24/2021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962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20491239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8876976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Golden Hour remake - Defining metrics for a successful security operations - Microsoft Tech Community</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1724472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81645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Security operations in Azure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22525632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Address false positives/negatives in Microsoft Defender for Endpoint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2676117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https://docs.microsoft.com/en-us/security/compass/incident-response-playbook-phishing</a:t>
            </a:r>
          </a:p>
          <a:p>
            <a:endParaRPr lang="en-US" dirty="0"/>
          </a:p>
          <a:p>
            <a:r>
              <a:rPr lang="en-US" dirty="0"/>
              <a:t>https://docs.microsoft.com/en-us/security/compass/incident-response-playbook-password-spray</a:t>
            </a:r>
          </a:p>
          <a:p>
            <a:endParaRPr lang="en-US" dirty="0"/>
          </a:p>
          <a:p>
            <a:r>
              <a:rPr lang="en-US" dirty="0"/>
              <a:t>https://docs.microsoft.com/en-us/security/compass/incident-response-playbook-app-consent</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13619463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https://www.microsoft.com/en-us/msrc/cdoc</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697421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437278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7607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373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134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53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a:p>
            <a:endParaRPr lang="en-US" dirty="0"/>
          </a:p>
          <a:p>
            <a:r>
              <a:rPr lang="en-US" dirty="0"/>
              <a:t>https://techcommunity.microsoft.com/t5/azure-sentinel/what-s-new-dedicated-clusters-for-azure-sentinel/ba-p/2072539</a:t>
            </a:r>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727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516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13708386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0005947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921074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916998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1170647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1949401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077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https://www.microsoft.com/en-us/itshowcase/microsoft-uses-threat-intelligence-to-protect-detect-and-respond-to-threats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175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0932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0813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7899057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365 Defender integration with Azure Sentinel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16021781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22035979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6990630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3348322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67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38949373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3616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7000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https://techcommunity.microsoft.com/t5/public-sector-blog/azure-sentinel-cybersecurity-maturity-model-certification-cmmc/ba-p/2110524</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8252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6/24/2021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1531259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June 24,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629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June 24,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084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June 24,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31967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June 24,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43572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June 24,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4205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June 24,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4911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June 24,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51308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June 24,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727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June 24,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3288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June 24,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84660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June 24,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3482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657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793007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402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420091380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214036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23032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17" name="bk object 17"/>
          <p:cNvSpPr/>
          <p:nvPr/>
        </p:nvSpPr>
        <p:spPr>
          <a:xfrm>
            <a:off x="961404" y="630963"/>
            <a:ext cx="986790" cy="190500"/>
          </a:xfrm>
          <a:custGeom>
            <a:avLst/>
            <a:gdLst/>
            <a:ahLst/>
            <a:cxnLst/>
            <a:rect l="l" t="t" r="r" b="b"/>
            <a:pathLst>
              <a:path w="986789" h="190500">
                <a:moveTo>
                  <a:pt x="28588" y="187303"/>
                </a:moveTo>
                <a:lnTo>
                  <a:pt x="0" y="187303"/>
                </a:lnTo>
                <a:lnTo>
                  <a:pt x="0" y="12947"/>
                </a:lnTo>
                <a:lnTo>
                  <a:pt x="43315" y="12947"/>
                </a:lnTo>
                <a:lnTo>
                  <a:pt x="55935" y="44883"/>
                </a:lnTo>
                <a:lnTo>
                  <a:pt x="26855" y="44883"/>
                </a:lnTo>
                <a:lnTo>
                  <a:pt x="27722" y="48336"/>
                </a:lnTo>
                <a:lnTo>
                  <a:pt x="27800" y="56967"/>
                </a:lnTo>
                <a:lnTo>
                  <a:pt x="28588" y="65599"/>
                </a:lnTo>
                <a:lnTo>
                  <a:pt x="28588" y="187303"/>
                </a:lnTo>
                <a:close/>
              </a:path>
              <a:path w="986789" h="190500">
                <a:moveTo>
                  <a:pt x="121051" y="145009"/>
                </a:moveTo>
                <a:lnTo>
                  <a:pt x="95294" y="145009"/>
                </a:lnTo>
                <a:lnTo>
                  <a:pt x="103091" y="122567"/>
                </a:lnTo>
                <a:lnTo>
                  <a:pt x="148139" y="12947"/>
                </a:lnTo>
                <a:lnTo>
                  <a:pt x="188856" y="12947"/>
                </a:lnTo>
                <a:lnTo>
                  <a:pt x="188856" y="44883"/>
                </a:lnTo>
                <a:lnTo>
                  <a:pt x="160268" y="44883"/>
                </a:lnTo>
                <a:lnTo>
                  <a:pt x="158535" y="50062"/>
                </a:lnTo>
                <a:lnTo>
                  <a:pt x="157669" y="56104"/>
                </a:lnTo>
                <a:lnTo>
                  <a:pt x="155936" y="58694"/>
                </a:lnTo>
                <a:lnTo>
                  <a:pt x="121051" y="145009"/>
                </a:lnTo>
                <a:close/>
              </a:path>
              <a:path w="986789" h="190500">
                <a:moveTo>
                  <a:pt x="103957" y="187303"/>
                </a:moveTo>
                <a:lnTo>
                  <a:pt x="84032" y="187303"/>
                </a:lnTo>
                <a:lnTo>
                  <a:pt x="32053" y="60420"/>
                </a:lnTo>
                <a:lnTo>
                  <a:pt x="31187" y="56967"/>
                </a:lnTo>
                <a:lnTo>
                  <a:pt x="29454" y="51789"/>
                </a:lnTo>
                <a:lnTo>
                  <a:pt x="27722" y="44883"/>
                </a:lnTo>
                <a:lnTo>
                  <a:pt x="55935" y="44883"/>
                </a:lnTo>
                <a:lnTo>
                  <a:pt x="86631" y="122567"/>
                </a:lnTo>
                <a:lnTo>
                  <a:pt x="90962" y="132062"/>
                </a:lnTo>
                <a:lnTo>
                  <a:pt x="93561" y="139830"/>
                </a:lnTo>
                <a:lnTo>
                  <a:pt x="94428" y="145009"/>
                </a:lnTo>
                <a:lnTo>
                  <a:pt x="121051" y="145009"/>
                </a:lnTo>
                <a:lnTo>
                  <a:pt x="103957" y="187303"/>
                </a:lnTo>
                <a:close/>
              </a:path>
              <a:path w="986789" h="190500">
                <a:moveTo>
                  <a:pt x="188856" y="187303"/>
                </a:moveTo>
                <a:lnTo>
                  <a:pt x="159401" y="187303"/>
                </a:lnTo>
                <a:lnTo>
                  <a:pt x="159474" y="65599"/>
                </a:lnTo>
                <a:lnTo>
                  <a:pt x="159581" y="60420"/>
                </a:lnTo>
                <a:lnTo>
                  <a:pt x="159767" y="54243"/>
                </a:lnTo>
                <a:lnTo>
                  <a:pt x="160268" y="44883"/>
                </a:lnTo>
                <a:lnTo>
                  <a:pt x="188856" y="44883"/>
                </a:lnTo>
                <a:lnTo>
                  <a:pt x="188856" y="187303"/>
                </a:lnTo>
                <a:close/>
              </a:path>
              <a:path w="986789" h="190500">
                <a:moveTo>
                  <a:pt x="246899" y="187303"/>
                </a:moveTo>
                <a:lnTo>
                  <a:pt x="217444" y="187303"/>
                </a:lnTo>
                <a:lnTo>
                  <a:pt x="217444" y="62146"/>
                </a:lnTo>
                <a:lnTo>
                  <a:pt x="246899" y="62146"/>
                </a:lnTo>
                <a:lnTo>
                  <a:pt x="246899" y="187303"/>
                </a:lnTo>
                <a:close/>
              </a:path>
              <a:path w="986789" h="190500">
                <a:moveTo>
                  <a:pt x="237370" y="43157"/>
                </a:moveTo>
                <a:lnTo>
                  <a:pt x="227840" y="43157"/>
                </a:lnTo>
                <a:lnTo>
                  <a:pt x="223509" y="41431"/>
                </a:lnTo>
                <a:lnTo>
                  <a:pt x="220043" y="38841"/>
                </a:lnTo>
                <a:lnTo>
                  <a:pt x="216578" y="35389"/>
                </a:lnTo>
                <a:lnTo>
                  <a:pt x="214845" y="31073"/>
                </a:lnTo>
                <a:lnTo>
                  <a:pt x="214845" y="21578"/>
                </a:lnTo>
                <a:lnTo>
                  <a:pt x="216578" y="17263"/>
                </a:lnTo>
                <a:lnTo>
                  <a:pt x="220043" y="14673"/>
                </a:lnTo>
                <a:lnTo>
                  <a:pt x="223509" y="11220"/>
                </a:lnTo>
                <a:lnTo>
                  <a:pt x="227840" y="9494"/>
                </a:lnTo>
                <a:lnTo>
                  <a:pt x="237370" y="9494"/>
                </a:lnTo>
                <a:lnTo>
                  <a:pt x="241701" y="11220"/>
                </a:lnTo>
                <a:lnTo>
                  <a:pt x="248632" y="18126"/>
                </a:lnTo>
                <a:lnTo>
                  <a:pt x="250364" y="21578"/>
                </a:lnTo>
                <a:lnTo>
                  <a:pt x="250364" y="31073"/>
                </a:lnTo>
                <a:lnTo>
                  <a:pt x="248632" y="35389"/>
                </a:lnTo>
                <a:lnTo>
                  <a:pt x="245166" y="38841"/>
                </a:lnTo>
                <a:lnTo>
                  <a:pt x="241701" y="41431"/>
                </a:lnTo>
                <a:lnTo>
                  <a:pt x="237370" y="43157"/>
                </a:lnTo>
                <a:close/>
              </a:path>
              <a:path w="986789" h="190500">
                <a:moveTo>
                  <a:pt x="329199" y="189893"/>
                </a:moveTo>
                <a:lnTo>
                  <a:pt x="290472" y="177768"/>
                </a:lnTo>
                <a:lnTo>
                  <a:pt x="269640" y="144685"/>
                </a:lnTo>
                <a:lnTo>
                  <a:pt x="267691" y="127746"/>
                </a:lnTo>
                <a:lnTo>
                  <a:pt x="268178" y="118211"/>
                </a:lnTo>
                <a:lnTo>
                  <a:pt x="285233" y="78330"/>
                </a:lnTo>
                <a:lnTo>
                  <a:pt x="324827" y="60056"/>
                </a:lnTo>
                <a:lnTo>
                  <a:pt x="334397" y="59557"/>
                </a:lnTo>
                <a:lnTo>
                  <a:pt x="345659" y="59557"/>
                </a:lnTo>
                <a:lnTo>
                  <a:pt x="350857" y="61283"/>
                </a:lnTo>
                <a:lnTo>
                  <a:pt x="356921" y="62146"/>
                </a:lnTo>
                <a:lnTo>
                  <a:pt x="361252" y="63873"/>
                </a:lnTo>
                <a:lnTo>
                  <a:pt x="364718" y="65599"/>
                </a:lnTo>
                <a:lnTo>
                  <a:pt x="365584" y="65599"/>
                </a:lnTo>
                <a:lnTo>
                  <a:pt x="365584" y="83725"/>
                </a:lnTo>
                <a:lnTo>
                  <a:pt x="336129" y="83725"/>
                </a:lnTo>
                <a:lnTo>
                  <a:pt x="328021" y="84386"/>
                </a:lnTo>
                <a:lnTo>
                  <a:pt x="298661" y="116430"/>
                </a:lnTo>
                <a:lnTo>
                  <a:pt x="298012" y="125156"/>
                </a:lnTo>
                <a:lnTo>
                  <a:pt x="298648" y="134246"/>
                </a:lnTo>
                <a:lnTo>
                  <a:pt x="327155" y="165077"/>
                </a:lnTo>
                <a:lnTo>
                  <a:pt x="335263" y="165724"/>
                </a:lnTo>
                <a:lnTo>
                  <a:pt x="365584" y="165724"/>
                </a:lnTo>
                <a:lnTo>
                  <a:pt x="365584" y="181261"/>
                </a:lnTo>
                <a:lnTo>
                  <a:pt x="364718" y="182124"/>
                </a:lnTo>
                <a:lnTo>
                  <a:pt x="357097" y="185523"/>
                </a:lnTo>
                <a:lnTo>
                  <a:pt x="348583" y="187950"/>
                </a:lnTo>
                <a:lnTo>
                  <a:pt x="339256" y="189407"/>
                </a:lnTo>
                <a:lnTo>
                  <a:pt x="329199" y="189893"/>
                </a:lnTo>
                <a:close/>
              </a:path>
              <a:path w="986789" h="190500">
                <a:moveTo>
                  <a:pt x="365584" y="94083"/>
                </a:moveTo>
                <a:lnTo>
                  <a:pt x="363851" y="93220"/>
                </a:lnTo>
                <a:lnTo>
                  <a:pt x="357205" y="89187"/>
                </a:lnTo>
                <a:lnTo>
                  <a:pt x="350315" y="86207"/>
                </a:lnTo>
                <a:lnTo>
                  <a:pt x="343263" y="84359"/>
                </a:lnTo>
                <a:lnTo>
                  <a:pt x="336129" y="83725"/>
                </a:lnTo>
                <a:lnTo>
                  <a:pt x="365584" y="83725"/>
                </a:lnTo>
                <a:lnTo>
                  <a:pt x="365584" y="94083"/>
                </a:lnTo>
                <a:close/>
              </a:path>
              <a:path w="986789" h="190500">
                <a:moveTo>
                  <a:pt x="365584" y="165724"/>
                </a:moveTo>
                <a:lnTo>
                  <a:pt x="339595" y="165724"/>
                </a:lnTo>
                <a:lnTo>
                  <a:pt x="344792" y="164861"/>
                </a:lnTo>
                <a:lnTo>
                  <a:pt x="355188" y="161409"/>
                </a:lnTo>
                <a:lnTo>
                  <a:pt x="359520" y="158819"/>
                </a:lnTo>
                <a:lnTo>
                  <a:pt x="363851" y="155367"/>
                </a:lnTo>
                <a:lnTo>
                  <a:pt x="365584" y="154503"/>
                </a:lnTo>
                <a:lnTo>
                  <a:pt x="365584" y="165724"/>
                </a:lnTo>
                <a:close/>
              </a:path>
              <a:path w="986789" h="190500">
                <a:moveTo>
                  <a:pt x="460012" y="83725"/>
                </a:moveTo>
                <a:lnTo>
                  <a:pt x="417563" y="83725"/>
                </a:lnTo>
                <a:lnTo>
                  <a:pt x="420162" y="76820"/>
                </a:lnTo>
                <a:lnTo>
                  <a:pt x="423627" y="71641"/>
                </a:lnTo>
                <a:lnTo>
                  <a:pt x="428825" y="67325"/>
                </a:lnTo>
                <a:lnTo>
                  <a:pt x="434023" y="62146"/>
                </a:lnTo>
                <a:lnTo>
                  <a:pt x="440953" y="60420"/>
                </a:lnTo>
                <a:lnTo>
                  <a:pt x="457413" y="60420"/>
                </a:lnTo>
                <a:lnTo>
                  <a:pt x="460012" y="62146"/>
                </a:lnTo>
                <a:lnTo>
                  <a:pt x="460012" y="83725"/>
                </a:lnTo>
                <a:close/>
              </a:path>
              <a:path w="986789" h="190500">
                <a:moveTo>
                  <a:pt x="416697" y="187303"/>
                </a:moveTo>
                <a:lnTo>
                  <a:pt x="387242" y="187303"/>
                </a:lnTo>
                <a:lnTo>
                  <a:pt x="387242" y="62146"/>
                </a:lnTo>
                <a:lnTo>
                  <a:pt x="416697" y="62146"/>
                </a:lnTo>
                <a:lnTo>
                  <a:pt x="416697" y="83725"/>
                </a:lnTo>
                <a:lnTo>
                  <a:pt x="460012" y="83725"/>
                </a:lnTo>
                <a:lnTo>
                  <a:pt x="460012" y="86315"/>
                </a:lnTo>
                <a:lnTo>
                  <a:pt x="435755" y="86315"/>
                </a:lnTo>
                <a:lnTo>
                  <a:pt x="428825" y="89767"/>
                </a:lnTo>
                <a:lnTo>
                  <a:pt x="416697" y="123430"/>
                </a:lnTo>
                <a:lnTo>
                  <a:pt x="416697" y="187303"/>
                </a:lnTo>
                <a:close/>
              </a:path>
              <a:path w="986789" h="190500">
                <a:moveTo>
                  <a:pt x="460012" y="91493"/>
                </a:moveTo>
                <a:lnTo>
                  <a:pt x="459146" y="90630"/>
                </a:lnTo>
                <a:lnTo>
                  <a:pt x="455681" y="88904"/>
                </a:lnTo>
                <a:lnTo>
                  <a:pt x="448750" y="87178"/>
                </a:lnTo>
                <a:lnTo>
                  <a:pt x="446151" y="86315"/>
                </a:lnTo>
                <a:lnTo>
                  <a:pt x="460012" y="86315"/>
                </a:lnTo>
                <a:lnTo>
                  <a:pt x="460012" y="91493"/>
                </a:lnTo>
                <a:close/>
              </a:path>
              <a:path w="986789" h="190500">
                <a:moveTo>
                  <a:pt x="524986" y="189893"/>
                </a:moveTo>
                <a:lnTo>
                  <a:pt x="479071" y="172630"/>
                </a:lnTo>
                <a:lnTo>
                  <a:pt x="461745" y="126019"/>
                </a:lnTo>
                <a:lnTo>
                  <a:pt x="462868" y="111292"/>
                </a:lnTo>
                <a:lnTo>
                  <a:pt x="488980" y="69389"/>
                </a:lnTo>
                <a:lnTo>
                  <a:pt x="528451" y="59557"/>
                </a:lnTo>
                <a:lnTo>
                  <a:pt x="542082" y="60555"/>
                </a:lnTo>
                <a:lnTo>
                  <a:pt x="554332" y="63657"/>
                </a:lnTo>
                <a:lnTo>
                  <a:pt x="565120" y="69025"/>
                </a:lnTo>
                <a:lnTo>
                  <a:pt x="574366" y="76820"/>
                </a:lnTo>
                <a:lnTo>
                  <a:pt x="579574" y="83725"/>
                </a:lnTo>
                <a:lnTo>
                  <a:pt x="526718" y="83725"/>
                </a:lnTo>
                <a:lnTo>
                  <a:pt x="519260" y="84372"/>
                </a:lnTo>
                <a:lnTo>
                  <a:pt x="492702" y="115931"/>
                </a:lnTo>
                <a:lnTo>
                  <a:pt x="492125" y="126019"/>
                </a:lnTo>
                <a:lnTo>
                  <a:pt x="492702" y="134368"/>
                </a:lnTo>
                <a:lnTo>
                  <a:pt x="519260" y="165077"/>
                </a:lnTo>
                <a:lnTo>
                  <a:pt x="526718" y="165724"/>
                </a:lnTo>
                <a:lnTo>
                  <a:pt x="577511" y="165724"/>
                </a:lnTo>
                <a:lnTo>
                  <a:pt x="572633" y="171766"/>
                </a:lnTo>
                <a:lnTo>
                  <a:pt x="563239" y="179697"/>
                </a:lnTo>
                <a:lnTo>
                  <a:pt x="552058" y="185361"/>
                </a:lnTo>
                <a:lnTo>
                  <a:pt x="539253" y="188760"/>
                </a:lnTo>
                <a:lnTo>
                  <a:pt x="524986" y="189893"/>
                </a:lnTo>
                <a:close/>
              </a:path>
              <a:path w="986789" h="190500">
                <a:moveTo>
                  <a:pt x="577511" y="165724"/>
                </a:moveTo>
                <a:lnTo>
                  <a:pt x="526718" y="165724"/>
                </a:lnTo>
                <a:lnTo>
                  <a:pt x="534542" y="165077"/>
                </a:lnTo>
                <a:lnTo>
                  <a:pt x="541229" y="163135"/>
                </a:lnTo>
                <a:lnTo>
                  <a:pt x="559552" y="126019"/>
                </a:lnTo>
                <a:lnTo>
                  <a:pt x="559591" y="123430"/>
                </a:lnTo>
                <a:lnTo>
                  <a:pt x="559137" y="115082"/>
                </a:lnTo>
                <a:lnTo>
                  <a:pt x="534041" y="84372"/>
                </a:lnTo>
                <a:lnTo>
                  <a:pt x="526718" y="83725"/>
                </a:lnTo>
                <a:lnTo>
                  <a:pt x="579574" y="83725"/>
                </a:lnTo>
                <a:lnTo>
                  <a:pt x="581323" y="86045"/>
                </a:lnTo>
                <a:lnTo>
                  <a:pt x="586494" y="96888"/>
                </a:lnTo>
                <a:lnTo>
                  <a:pt x="589716" y="109350"/>
                </a:lnTo>
                <a:lnTo>
                  <a:pt x="590826" y="123430"/>
                </a:lnTo>
                <a:lnTo>
                  <a:pt x="589689" y="137658"/>
                </a:lnTo>
                <a:lnTo>
                  <a:pt x="586277" y="150511"/>
                </a:lnTo>
                <a:lnTo>
                  <a:pt x="580592" y="161908"/>
                </a:lnTo>
                <a:lnTo>
                  <a:pt x="577511" y="165724"/>
                </a:lnTo>
                <a:close/>
              </a:path>
              <a:path w="986789" h="190500">
                <a:moveTo>
                  <a:pt x="684496" y="166588"/>
                </a:moveTo>
                <a:lnTo>
                  <a:pt x="652334" y="166588"/>
                </a:lnTo>
                <a:lnTo>
                  <a:pt x="658398" y="162272"/>
                </a:lnTo>
                <a:lnTo>
                  <a:pt x="658398" y="151051"/>
                </a:lnTo>
                <a:lnTo>
                  <a:pt x="626345" y="131198"/>
                </a:lnTo>
                <a:lnTo>
                  <a:pt x="620280" y="127746"/>
                </a:lnTo>
                <a:lnTo>
                  <a:pt x="616815" y="124293"/>
                </a:lnTo>
                <a:lnTo>
                  <a:pt x="612483" y="121704"/>
                </a:lnTo>
                <a:lnTo>
                  <a:pt x="607286" y="113072"/>
                </a:lnTo>
                <a:lnTo>
                  <a:pt x="605553" y="108756"/>
                </a:lnTo>
                <a:lnTo>
                  <a:pt x="604687" y="103578"/>
                </a:lnTo>
                <a:lnTo>
                  <a:pt x="604687" y="97535"/>
                </a:lnTo>
                <a:lnTo>
                  <a:pt x="625532" y="65383"/>
                </a:lnTo>
                <a:lnTo>
                  <a:pt x="652334" y="59557"/>
                </a:lnTo>
                <a:lnTo>
                  <a:pt x="661863" y="59557"/>
                </a:lnTo>
                <a:lnTo>
                  <a:pt x="667061" y="60420"/>
                </a:lnTo>
                <a:lnTo>
                  <a:pt x="673125" y="62146"/>
                </a:lnTo>
                <a:lnTo>
                  <a:pt x="677457" y="63009"/>
                </a:lnTo>
                <a:lnTo>
                  <a:pt x="680922" y="64736"/>
                </a:lnTo>
                <a:lnTo>
                  <a:pt x="680922" y="82862"/>
                </a:lnTo>
                <a:lnTo>
                  <a:pt x="646270" y="82862"/>
                </a:lnTo>
                <a:lnTo>
                  <a:pt x="641938" y="83725"/>
                </a:lnTo>
                <a:lnTo>
                  <a:pt x="639339" y="86315"/>
                </a:lnTo>
                <a:lnTo>
                  <a:pt x="635874" y="88904"/>
                </a:lnTo>
                <a:lnTo>
                  <a:pt x="634141" y="91493"/>
                </a:lnTo>
                <a:lnTo>
                  <a:pt x="634141" y="99262"/>
                </a:lnTo>
                <a:lnTo>
                  <a:pt x="635874" y="102714"/>
                </a:lnTo>
                <a:lnTo>
                  <a:pt x="638473" y="104441"/>
                </a:lnTo>
                <a:lnTo>
                  <a:pt x="640206" y="107030"/>
                </a:lnTo>
                <a:lnTo>
                  <a:pt x="646270" y="110483"/>
                </a:lnTo>
                <a:lnTo>
                  <a:pt x="655799" y="113935"/>
                </a:lnTo>
                <a:lnTo>
                  <a:pt x="663745" y="117334"/>
                </a:lnTo>
                <a:lnTo>
                  <a:pt x="687853" y="142419"/>
                </a:lnTo>
                <a:lnTo>
                  <a:pt x="687853" y="151051"/>
                </a:lnTo>
                <a:lnTo>
                  <a:pt x="687027" y="159143"/>
                </a:lnTo>
                <a:lnTo>
                  <a:pt x="684496" y="166588"/>
                </a:lnTo>
                <a:close/>
              </a:path>
              <a:path w="986789" h="190500">
                <a:moveTo>
                  <a:pt x="680922" y="91493"/>
                </a:moveTo>
                <a:lnTo>
                  <a:pt x="680056" y="90630"/>
                </a:lnTo>
                <a:lnTo>
                  <a:pt x="676591" y="88904"/>
                </a:lnTo>
                <a:lnTo>
                  <a:pt x="672259" y="86315"/>
                </a:lnTo>
                <a:lnTo>
                  <a:pt x="667061" y="84588"/>
                </a:lnTo>
                <a:lnTo>
                  <a:pt x="656665" y="82862"/>
                </a:lnTo>
                <a:lnTo>
                  <a:pt x="680922" y="82862"/>
                </a:lnTo>
                <a:lnTo>
                  <a:pt x="680922" y="91493"/>
                </a:lnTo>
                <a:close/>
              </a:path>
              <a:path w="986789" h="190500">
                <a:moveTo>
                  <a:pt x="637607" y="189893"/>
                </a:moveTo>
                <a:lnTo>
                  <a:pt x="633275" y="189893"/>
                </a:lnTo>
                <a:lnTo>
                  <a:pt x="621147" y="188166"/>
                </a:lnTo>
                <a:lnTo>
                  <a:pt x="615082" y="186440"/>
                </a:lnTo>
                <a:lnTo>
                  <a:pt x="609018" y="185577"/>
                </a:lnTo>
                <a:lnTo>
                  <a:pt x="605553" y="182987"/>
                </a:lnTo>
                <a:lnTo>
                  <a:pt x="604687" y="182987"/>
                </a:lnTo>
                <a:lnTo>
                  <a:pt x="604687" y="154503"/>
                </a:lnTo>
                <a:lnTo>
                  <a:pt x="606419" y="155367"/>
                </a:lnTo>
                <a:lnTo>
                  <a:pt x="610751" y="158819"/>
                </a:lnTo>
                <a:lnTo>
                  <a:pt x="622879" y="163998"/>
                </a:lnTo>
                <a:lnTo>
                  <a:pt x="628943" y="165724"/>
                </a:lnTo>
                <a:lnTo>
                  <a:pt x="634141" y="166588"/>
                </a:lnTo>
                <a:lnTo>
                  <a:pt x="684496" y="166588"/>
                </a:lnTo>
                <a:lnTo>
                  <a:pt x="680178" y="173385"/>
                </a:lnTo>
                <a:lnTo>
                  <a:pt x="673992" y="179535"/>
                </a:lnTo>
                <a:lnTo>
                  <a:pt x="666845" y="184066"/>
                </a:lnTo>
                <a:lnTo>
                  <a:pt x="658398" y="187303"/>
                </a:lnTo>
                <a:lnTo>
                  <a:pt x="648652" y="189245"/>
                </a:lnTo>
                <a:lnTo>
                  <a:pt x="637607" y="189893"/>
                </a:lnTo>
                <a:close/>
              </a:path>
              <a:path w="986789" h="190500">
                <a:moveTo>
                  <a:pt x="764088" y="189893"/>
                </a:moveTo>
                <a:lnTo>
                  <a:pt x="718174" y="172630"/>
                </a:lnTo>
                <a:lnTo>
                  <a:pt x="700848" y="126019"/>
                </a:lnTo>
                <a:lnTo>
                  <a:pt x="701971" y="111292"/>
                </a:lnTo>
                <a:lnTo>
                  <a:pt x="728069" y="69389"/>
                </a:lnTo>
                <a:lnTo>
                  <a:pt x="766687" y="59557"/>
                </a:lnTo>
                <a:lnTo>
                  <a:pt x="780806" y="60555"/>
                </a:lnTo>
                <a:lnTo>
                  <a:pt x="793218" y="63657"/>
                </a:lnTo>
                <a:lnTo>
                  <a:pt x="803844" y="69025"/>
                </a:lnTo>
                <a:lnTo>
                  <a:pt x="812602" y="76820"/>
                </a:lnTo>
                <a:lnTo>
                  <a:pt x="818084" y="83725"/>
                </a:lnTo>
                <a:lnTo>
                  <a:pt x="765821" y="83725"/>
                </a:lnTo>
                <a:lnTo>
                  <a:pt x="757997" y="84372"/>
                </a:lnTo>
                <a:lnTo>
                  <a:pt x="731805" y="115931"/>
                </a:lnTo>
                <a:lnTo>
                  <a:pt x="731228" y="126019"/>
                </a:lnTo>
                <a:lnTo>
                  <a:pt x="731805" y="134368"/>
                </a:lnTo>
                <a:lnTo>
                  <a:pt x="757997" y="165077"/>
                </a:lnTo>
                <a:lnTo>
                  <a:pt x="765821" y="165724"/>
                </a:lnTo>
                <a:lnTo>
                  <a:pt x="816531" y="165724"/>
                </a:lnTo>
                <a:lnTo>
                  <a:pt x="811736" y="171766"/>
                </a:lnTo>
                <a:lnTo>
                  <a:pt x="802342" y="179697"/>
                </a:lnTo>
                <a:lnTo>
                  <a:pt x="791161" y="185361"/>
                </a:lnTo>
                <a:lnTo>
                  <a:pt x="778356" y="188760"/>
                </a:lnTo>
                <a:lnTo>
                  <a:pt x="764088" y="189893"/>
                </a:lnTo>
                <a:close/>
              </a:path>
              <a:path w="986789" h="190500">
                <a:moveTo>
                  <a:pt x="816531" y="165724"/>
                </a:moveTo>
                <a:lnTo>
                  <a:pt x="765821" y="165724"/>
                </a:lnTo>
                <a:lnTo>
                  <a:pt x="773266" y="165077"/>
                </a:lnTo>
                <a:lnTo>
                  <a:pt x="779899" y="163135"/>
                </a:lnTo>
                <a:lnTo>
                  <a:pt x="798652" y="126019"/>
                </a:lnTo>
                <a:lnTo>
                  <a:pt x="798694" y="123430"/>
                </a:lnTo>
                <a:lnTo>
                  <a:pt x="798240" y="115082"/>
                </a:lnTo>
                <a:lnTo>
                  <a:pt x="773144" y="84372"/>
                </a:lnTo>
                <a:lnTo>
                  <a:pt x="765821" y="83725"/>
                </a:lnTo>
                <a:lnTo>
                  <a:pt x="818084" y="83725"/>
                </a:lnTo>
                <a:lnTo>
                  <a:pt x="819925" y="86045"/>
                </a:lnTo>
                <a:lnTo>
                  <a:pt x="825055" y="96888"/>
                </a:lnTo>
                <a:lnTo>
                  <a:pt x="828074" y="109350"/>
                </a:lnTo>
                <a:lnTo>
                  <a:pt x="829062" y="123430"/>
                </a:lnTo>
                <a:lnTo>
                  <a:pt x="828060" y="137658"/>
                </a:lnTo>
                <a:lnTo>
                  <a:pt x="824947" y="150511"/>
                </a:lnTo>
                <a:lnTo>
                  <a:pt x="819560" y="161908"/>
                </a:lnTo>
                <a:lnTo>
                  <a:pt x="816531" y="165724"/>
                </a:lnTo>
                <a:close/>
              </a:path>
              <a:path w="986789" h="190500">
                <a:moveTo>
                  <a:pt x="882773" y="62146"/>
                </a:moveTo>
                <a:lnTo>
                  <a:pt x="853319" y="62146"/>
                </a:lnTo>
                <a:lnTo>
                  <a:pt x="853319" y="36252"/>
                </a:lnTo>
                <a:lnTo>
                  <a:pt x="881907" y="2589"/>
                </a:lnTo>
                <a:lnTo>
                  <a:pt x="889704" y="0"/>
                </a:lnTo>
                <a:lnTo>
                  <a:pt x="905298" y="0"/>
                </a:lnTo>
                <a:lnTo>
                  <a:pt x="910495" y="863"/>
                </a:lnTo>
                <a:lnTo>
                  <a:pt x="914827" y="2589"/>
                </a:lnTo>
                <a:lnTo>
                  <a:pt x="915693" y="2589"/>
                </a:lnTo>
                <a:lnTo>
                  <a:pt x="915693" y="24168"/>
                </a:lnTo>
                <a:lnTo>
                  <a:pt x="895768" y="24168"/>
                </a:lnTo>
                <a:lnTo>
                  <a:pt x="890570" y="25894"/>
                </a:lnTo>
                <a:lnTo>
                  <a:pt x="887971" y="30210"/>
                </a:lnTo>
                <a:lnTo>
                  <a:pt x="884506" y="33662"/>
                </a:lnTo>
                <a:lnTo>
                  <a:pt x="882773" y="39704"/>
                </a:lnTo>
                <a:lnTo>
                  <a:pt x="882773" y="62146"/>
                </a:lnTo>
                <a:close/>
              </a:path>
              <a:path w="986789" h="190500">
                <a:moveTo>
                  <a:pt x="915693" y="27620"/>
                </a:moveTo>
                <a:lnTo>
                  <a:pt x="913961" y="27620"/>
                </a:lnTo>
                <a:lnTo>
                  <a:pt x="909629" y="25031"/>
                </a:lnTo>
                <a:lnTo>
                  <a:pt x="905298" y="24168"/>
                </a:lnTo>
                <a:lnTo>
                  <a:pt x="915693" y="24168"/>
                </a:lnTo>
                <a:lnTo>
                  <a:pt x="915693" y="27620"/>
                </a:lnTo>
                <a:close/>
              </a:path>
              <a:path w="986789" h="190500">
                <a:moveTo>
                  <a:pt x="956410" y="62146"/>
                </a:moveTo>
                <a:lnTo>
                  <a:pt x="926955" y="62146"/>
                </a:lnTo>
                <a:lnTo>
                  <a:pt x="926955" y="34526"/>
                </a:lnTo>
                <a:lnTo>
                  <a:pt x="927822" y="33662"/>
                </a:lnTo>
                <a:lnTo>
                  <a:pt x="955544" y="25031"/>
                </a:lnTo>
                <a:lnTo>
                  <a:pt x="956410" y="25031"/>
                </a:lnTo>
                <a:lnTo>
                  <a:pt x="956410" y="62146"/>
                </a:lnTo>
                <a:close/>
              </a:path>
              <a:path w="986789" h="190500">
                <a:moveTo>
                  <a:pt x="986731" y="86315"/>
                </a:moveTo>
                <a:lnTo>
                  <a:pt x="832527" y="86315"/>
                </a:lnTo>
                <a:lnTo>
                  <a:pt x="832527" y="62146"/>
                </a:lnTo>
                <a:lnTo>
                  <a:pt x="986731" y="62146"/>
                </a:lnTo>
                <a:lnTo>
                  <a:pt x="986731" y="86315"/>
                </a:lnTo>
                <a:close/>
              </a:path>
              <a:path w="986789" h="190500">
                <a:moveTo>
                  <a:pt x="882773" y="187303"/>
                </a:moveTo>
                <a:lnTo>
                  <a:pt x="853319" y="187303"/>
                </a:lnTo>
                <a:lnTo>
                  <a:pt x="853319" y="86315"/>
                </a:lnTo>
                <a:lnTo>
                  <a:pt x="882773" y="86315"/>
                </a:lnTo>
                <a:lnTo>
                  <a:pt x="882773" y="187303"/>
                </a:lnTo>
                <a:close/>
              </a:path>
              <a:path w="986789" h="190500">
                <a:moveTo>
                  <a:pt x="972004" y="189893"/>
                </a:moveTo>
                <a:lnTo>
                  <a:pt x="964207" y="189893"/>
                </a:lnTo>
                <a:lnTo>
                  <a:pt x="947788" y="187451"/>
                </a:lnTo>
                <a:lnTo>
                  <a:pt x="936160" y="180074"/>
                </a:lnTo>
                <a:lnTo>
                  <a:pt x="929243" y="167680"/>
                </a:lnTo>
                <a:lnTo>
                  <a:pt x="926955" y="150188"/>
                </a:lnTo>
                <a:lnTo>
                  <a:pt x="926955" y="86315"/>
                </a:lnTo>
                <a:lnTo>
                  <a:pt x="956410" y="86315"/>
                </a:lnTo>
                <a:lnTo>
                  <a:pt x="956410" y="152777"/>
                </a:lnTo>
                <a:lnTo>
                  <a:pt x="958143" y="157956"/>
                </a:lnTo>
                <a:lnTo>
                  <a:pt x="960742" y="161409"/>
                </a:lnTo>
                <a:lnTo>
                  <a:pt x="963341" y="163998"/>
                </a:lnTo>
                <a:lnTo>
                  <a:pt x="967672" y="165724"/>
                </a:lnTo>
                <a:lnTo>
                  <a:pt x="986731" y="165724"/>
                </a:lnTo>
                <a:lnTo>
                  <a:pt x="986731" y="185577"/>
                </a:lnTo>
                <a:lnTo>
                  <a:pt x="985865" y="185577"/>
                </a:lnTo>
                <a:lnTo>
                  <a:pt x="984132" y="186440"/>
                </a:lnTo>
                <a:lnTo>
                  <a:pt x="976335" y="189029"/>
                </a:lnTo>
                <a:lnTo>
                  <a:pt x="972004" y="189893"/>
                </a:lnTo>
                <a:close/>
              </a:path>
              <a:path w="986789" h="190500">
                <a:moveTo>
                  <a:pt x="986731" y="165724"/>
                </a:moveTo>
                <a:lnTo>
                  <a:pt x="976335" y="165724"/>
                </a:lnTo>
                <a:lnTo>
                  <a:pt x="981533" y="163998"/>
                </a:lnTo>
                <a:lnTo>
                  <a:pt x="986731" y="161409"/>
                </a:lnTo>
                <a:lnTo>
                  <a:pt x="986731" y="165724"/>
                </a:lnTo>
                <a:close/>
              </a:path>
            </a:pathLst>
          </a:custGeom>
          <a:solidFill>
            <a:srgbClr val="FFFFFF"/>
          </a:solidFill>
        </p:spPr>
        <p:txBody>
          <a:bodyPr wrap="square" lIns="0" tIns="0" rIns="0" bIns="0" rtlCol="0"/>
          <a:lstStyle/>
          <a:p>
            <a:endParaRPr/>
          </a:p>
        </p:txBody>
      </p:sp>
      <p:sp>
        <p:nvSpPr>
          <p:cNvPr id="18" name="bk object 18"/>
          <p:cNvSpPr/>
          <p:nvPr/>
        </p:nvSpPr>
        <p:spPr>
          <a:xfrm>
            <a:off x="582825" y="586078"/>
            <a:ext cx="291081" cy="29001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71500" y="2411604"/>
            <a:ext cx="11049000" cy="11226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06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7124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51015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90427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927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5.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Thursday, June 24,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238230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83456" y="508317"/>
            <a:ext cx="9225087" cy="513715"/>
          </a:xfrm>
          <a:prstGeom prst="rect">
            <a:avLst/>
          </a:prstGeom>
        </p:spPr>
        <p:txBody>
          <a:bodyPr wrap="square" lIns="0" tIns="0" rIns="0" bIns="0">
            <a:spAutoFit/>
          </a:bodyPr>
          <a:lstStyle>
            <a:lvl1pPr>
              <a:defRPr sz="32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1035684" y="2289491"/>
            <a:ext cx="10120630" cy="1931670"/>
          </a:xfrm>
          <a:prstGeom prst="rect">
            <a:avLst/>
          </a:prstGeom>
        </p:spPr>
        <p:txBody>
          <a:bodyPr wrap="square" lIns="0" tIns="0" rIns="0" bIns="0">
            <a:spAutoFit/>
          </a:bodyPr>
          <a:lstStyle>
            <a:lvl1pPr>
              <a:defRPr sz="20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6/24/2021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79254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image" Target="../media/image96.png"/><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86.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8.pn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04.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26" Type="http://schemas.openxmlformats.org/officeDocument/2006/relationships/image" Target="../media/image144.png"/><Relationship Id="rId3" Type="http://schemas.openxmlformats.org/officeDocument/2006/relationships/image" Target="../media/image121.png"/><Relationship Id="rId21" Type="http://schemas.openxmlformats.org/officeDocument/2006/relationships/image" Target="../media/image139.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png"/><Relationship Id="rId2" Type="http://schemas.openxmlformats.org/officeDocument/2006/relationships/image" Target="../media/image120.png"/><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86.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42.png"/><Relationship Id="rId5" Type="http://schemas.openxmlformats.org/officeDocument/2006/relationships/image" Target="../media/image123.png"/><Relationship Id="rId15" Type="http://schemas.openxmlformats.org/officeDocument/2006/relationships/image" Target="../media/image133.png"/><Relationship Id="rId23" Type="http://schemas.openxmlformats.org/officeDocument/2006/relationships/image" Target="../media/image141.png"/><Relationship Id="rId28" Type="http://schemas.openxmlformats.org/officeDocument/2006/relationships/image" Target="../media/image146.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 Id="rId22" Type="http://schemas.openxmlformats.org/officeDocument/2006/relationships/image" Target="../media/image140.png"/><Relationship Id="rId27" Type="http://schemas.openxmlformats.org/officeDocument/2006/relationships/image" Target="../media/image145.png"/></Relationships>
</file>

<file path=ppt/slides/_rels/slide105.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3.png"/><Relationship Id="rId3" Type="http://schemas.openxmlformats.org/officeDocument/2006/relationships/image" Target="../media/image148.png"/><Relationship Id="rId21" Type="http://schemas.openxmlformats.org/officeDocument/2006/relationships/image" Target="../media/image166.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image" Target="../media/image147.png"/><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86.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23" Type="http://schemas.openxmlformats.org/officeDocument/2006/relationships/image" Target="../media/image168.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6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8.svg"/><Relationship Id="rId2" Type="http://schemas.openxmlformats.org/officeDocument/2006/relationships/image" Target="../media/image177.png"/><Relationship Id="rId1" Type="http://schemas.openxmlformats.org/officeDocument/2006/relationships/slideLayout" Target="../slideLayouts/slideLayout67.xml"/><Relationship Id="rId5" Type="http://schemas.openxmlformats.org/officeDocument/2006/relationships/image" Target="../media/image180.svg"/><Relationship Id="rId4" Type="http://schemas.openxmlformats.org/officeDocument/2006/relationships/image" Target="../media/image17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25.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01.xml"/><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2.xml"/><Relationship Id="rId1" Type="http://schemas.openxmlformats.org/officeDocument/2006/relationships/slideLayout" Target="../slideLayouts/slideLayout36.xml"/><Relationship Id="rId4" Type="http://schemas.openxmlformats.org/officeDocument/2006/relationships/image" Target="../media/image182.png"/></Relationships>
</file>

<file path=ppt/slides/_rels/slide127.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03.xml"/><Relationship Id="rId1" Type="http://schemas.openxmlformats.org/officeDocument/2006/relationships/slideLayout" Target="../slideLayouts/slideLayout47.xml"/></Relationships>
</file>

<file path=ppt/slides/_rels/slide128.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svg"/><Relationship Id="rId2" Type="http://schemas.openxmlformats.org/officeDocument/2006/relationships/image" Target="../media/image184.png"/><Relationship Id="rId1" Type="http://schemas.openxmlformats.org/officeDocument/2006/relationships/slideLayout" Target="../slideLayouts/slideLayout48.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97.png"/><Relationship Id="rId10" Type="http://schemas.openxmlformats.org/officeDocument/2006/relationships/image" Target="../media/image192.sv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5.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04.xml"/><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5.xml"/><Relationship Id="rId1" Type="http://schemas.openxmlformats.org/officeDocument/2006/relationships/slideLayout" Target="../slideLayouts/slideLayout36.xml"/><Relationship Id="rId4" Type="http://schemas.openxmlformats.org/officeDocument/2006/relationships/image" Target="../media/image182.png"/></Relationships>
</file>

<file path=ppt/slides/_rels/slide132.xml.rels><?xml version="1.0" encoding="UTF-8" standalone="yes"?>
<Relationships xmlns="http://schemas.openxmlformats.org/package/2006/relationships"><Relationship Id="rId3" Type="http://schemas.openxmlformats.org/officeDocument/2006/relationships/image" Target="../media/image178.svg"/><Relationship Id="rId2" Type="http://schemas.openxmlformats.org/officeDocument/2006/relationships/image" Target="../media/image177.png"/><Relationship Id="rId1" Type="http://schemas.openxmlformats.org/officeDocument/2006/relationships/slideLayout" Target="../slideLayouts/slideLayout67.xml"/><Relationship Id="rId5" Type="http://schemas.openxmlformats.org/officeDocument/2006/relationships/image" Target="../media/image180.svg"/><Relationship Id="rId4" Type="http://schemas.openxmlformats.org/officeDocument/2006/relationships/image" Target="../media/image17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6.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66.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image" Target="../media/image67.png"/><Relationship Id="rId16" Type="http://schemas.openxmlformats.org/officeDocument/2006/relationships/image" Target="../media/image81.jpg"/><Relationship Id="rId1" Type="http://schemas.openxmlformats.org/officeDocument/2006/relationships/slideLayout" Target="../slideLayouts/slideLayout69.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jp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jp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9.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Microsoft Intelligent Security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Intelligent Security Graph is foundational for embedding security protection in Office 365, Azure, Windows, and other products.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will gather signals from the entire ecosystem of Microsoft and industry-leading commercial and consumer services, security monitoring and operations services and products, Windows devices, Azure, and Office Security and Compliance services.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It enriches those signals with threat, customer, industry, and operational context. Signals in the graph generate insights and context that are infused into Office 365, Azure, Windows, and other products and services.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security analysts in the Cyber Defense Operations Center (CDOC)—a facility that unites security response experts from across the company to protect, detect, and respond to threats—use the Intelligent Security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Faster detection is essential. The Intelligent Security Graph enables faster, more comprehensive threat discovery and response.</a:t>
            </a:r>
          </a:p>
        </p:txBody>
      </p:sp>
    </p:spTree>
    <p:extLst>
      <p:ext uri="{BB962C8B-B14F-4D97-AF65-F5344CB8AC3E}">
        <p14:creationId xmlns:p14="http://schemas.microsoft.com/office/powerpoint/2010/main" val="199209811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758305" cy="758022"/>
          </a:xfrm>
        </p:spPr>
        <p:txBody>
          <a:bodyPr/>
          <a:lstStyle/>
          <a:p>
            <a:r>
              <a:rPr lang="en-US" dirty="0"/>
              <a:t>Microsoft Threat Intelligence Center (MSTIC)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Threat Intelligence Center (MSTIC) team—one of the main producers of threat intelligence at Microsoft—collects the threat intelligence that’s infused into products and services. MSTIC aggregates data from sources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First-party threat intelligence feeds (honeypots, malicious IP addresses, botnets, malware detonation feeds)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Third-party sources (threat intelligence feeds, reference/lookup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Analysts/human-based observation and intelligence collection</a:t>
            </a:r>
          </a:p>
        </p:txBody>
      </p:sp>
    </p:spTree>
    <p:extLst>
      <p:ext uri="{BB962C8B-B14F-4D97-AF65-F5344CB8AC3E}">
        <p14:creationId xmlns:p14="http://schemas.microsoft.com/office/powerpoint/2010/main" val="327046195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617210" cy="513715"/>
          </a:xfrm>
          <a:prstGeom prst="rect">
            <a:avLst/>
          </a:prstGeom>
        </p:spPr>
        <p:txBody>
          <a:bodyPr vert="horz" wrap="square" lIns="0" tIns="13335" rIns="0" bIns="0" rtlCol="0">
            <a:spAutoFit/>
          </a:bodyPr>
          <a:lstStyle/>
          <a:p>
            <a:pPr marL="12700">
              <a:lnSpc>
                <a:spcPct val="100000"/>
              </a:lnSpc>
              <a:spcBef>
                <a:spcPts val="105"/>
              </a:spcBef>
            </a:pPr>
            <a:r>
              <a:rPr spc="-45" dirty="0"/>
              <a:t>Microsoft Datacenters </a:t>
            </a:r>
            <a:r>
              <a:rPr spc="-35" dirty="0"/>
              <a:t>and</a:t>
            </a:r>
            <a:r>
              <a:rPr spc="-375" dirty="0"/>
              <a:t> </a:t>
            </a:r>
            <a:r>
              <a:rPr spc="-50" dirty="0"/>
              <a:t>SOC</a:t>
            </a:r>
          </a:p>
        </p:txBody>
      </p:sp>
      <p:sp>
        <p:nvSpPr>
          <p:cNvPr id="4" name="object 4"/>
          <p:cNvSpPr/>
          <p:nvPr/>
        </p:nvSpPr>
        <p:spPr>
          <a:xfrm>
            <a:off x="8075676"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838235" y="1552741"/>
            <a:ext cx="212725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Incident</a:t>
            </a:r>
            <a:r>
              <a:rPr kumimoji="0" sz="2000" b="1" i="0" u="none" strike="noStrike" kern="1200" cap="none" spc="-8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10" normalizeH="0" baseline="0" noProof="0" dirty="0">
                <a:ln>
                  <a:noFill/>
                </a:ln>
                <a:solidFill>
                  <a:srgbClr val="FFFFFF"/>
                </a:solidFill>
                <a:effectLst/>
                <a:uLnTx/>
                <a:uFillTx/>
                <a:latin typeface="Segoe UI Semibold"/>
                <a:ea typeface="+mn-ea"/>
                <a:cs typeface="Segoe UI Semibold"/>
              </a:rPr>
              <a:t>Response</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 name="object 6"/>
          <p:cNvSpPr/>
          <p:nvPr/>
        </p:nvSpPr>
        <p:spPr>
          <a:xfrm>
            <a:off x="9922764" y="5611367"/>
            <a:ext cx="173990" cy="763905"/>
          </a:xfrm>
          <a:custGeom>
            <a:avLst/>
            <a:gdLst/>
            <a:ahLst/>
            <a:cxnLst/>
            <a:rect l="l" t="t" r="r" b="b"/>
            <a:pathLst>
              <a:path w="173990" h="763904">
                <a:moveTo>
                  <a:pt x="0" y="0"/>
                </a:moveTo>
                <a:lnTo>
                  <a:pt x="173735" y="0"/>
                </a:lnTo>
                <a:lnTo>
                  <a:pt x="173735" y="763523"/>
                </a:lnTo>
                <a:lnTo>
                  <a:pt x="0" y="763523"/>
                </a:lnTo>
                <a:lnTo>
                  <a:pt x="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70247" y="1426463"/>
            <a:ext cx="3651885" cy="5255260"/>
          </a:xfrm>
          <a:custGeom>
            <a:avLst/>
            <a:gdLst/>
            <a:ahLst/>
            <a:cxnLst/>
            <a:rect l="l" t="t" r="r" b="b"/>
            <a:pathLst>
              <a:path w="3651884"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4716905" y="1552741"/>
            <a:ext cx="275907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Correlation &amp;</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Detection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 name="object 9"/>
          <p:cNvSpPr/>
          <p:nvPr/>
        </p:nvSpPr>
        <p:spPr>
          <a:xfrm>
            <a:off x="4315205" y="2192270"/>
            <a:ext cx="3558540" cy="4373880"/>
          </a:xfrm>
          <a:custGeom>
            <a:avLst/>
            <a:gdLst/>
            <a:ahLst/>
            <a:cxnLst/>
            <a:rect l="l" t="t" r="r" b="b"/>
            <a:pathLst>
              <a:path w="3558540" h="4373880">
                <a:moveTo>
                  <a:pt x="3371608" y="0"/>
                </a:moveTo>
                <a:lnTo>
                  <a:pt x="186931" y="0"/>
                </a:lnTo>
                <a:lnTo>
                  <a:pt x="137237" y="6677"/>
                </a:lnTo>
                <a:lnTo>
                  <a:pt x="92583" y="25521"/>
                </a:lnTo>
                <a:lnTo>
                  <a:pt x="54751" y="54751"/>
                </a:lnTo>
                <a:lnTo>
                  <a:pt x="25521" y="92583"/>
                </a:lnTo>
                <a:lnTo>
                  <a:pt x="6677" y="137237"/>
                </a:lnTo>
                <a:lnTo>
                  <a:pt x="0" y="186931"/>
                </a:lnTo>
                <a:lnTo>
                  <a:pt x="0" y="4186961"/>
                </a:lnTo>
                <a:lnTo>
                  <a:pt x="6677" y="4236649"/>
                </a:lnTo>
                <a:lnTo>
                  <a:pt x="25521" y="4281299"/>
                </a:lnTo>
                <a:lnTo>
                  <a:pt x="54751" y="4319130"/>
                </a:lnTo>
                <a:lnTo>
                  <a:pt x="92583" y="4348358"/>
                </a:lnTo>
                <a:lnTo>
                  <a:pt x="137237" y="4367202"/>
                </a:lnTo>
                <a:lnTo>
                  <a:pt x="186931" y="4373880"/>
                </a:lnTo>
                <a:lnTo>
                  <a:pt x="3371608" y="4373880"/>
                </a:lnTo>
                <a:lnTo>
                  <a:pt x="3421302" y="4367202"/>
                </a:lnTo>
                <a:lnTo>
                  <a:pt x="3465956" y="4348358"/>
                </a:lnTo>
                <a:lnTo>
                  <a:pt x="3503788" y="4319130"/>
                </a:lnTo>
                <a:lnTo>
                  <a:pt x="3533018" y="4281299"/>
                </a:lnTo>
                <a:lnTo>
                  <a:pt x="3551862" y="4236649"/>
                </a:lnTo>
                <a:lnTo>
                  <a:pt x="3558540" y="4186961"/>
                </a:lnTo>
                <a:lnTo>
                  <a:pt x="3558540" y="186931"/>
                </a:lnTo>
                <a:lnTo>
                  <a:pt x="3551862" y="137237"/>
                </a:lnTo>
                <a:lnTo>
                  <a:pt x="3533018" y="92583"/>
                </a:lnTo>
                <a:lnTo>
                  <a:pt x="3503788" y="54751"/>
                </a:lnTo>
                <a:lnTo>
                  <a:pt x="3465956" y="25521"/>
                </a:lnTo>
                <a:lnTo>
                  <a:pt x="3421302" y="6677"/>
                </a:lnTo>
                <a:lnTo>
                  <a:pt x="337160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15205" y="2192270"/>
            <a:ext cx="3558540" cy="4373880"/>
          </a:xfrm>
          <a:custGeom>
            <a:avLst/>
            <a:gdLst/>
            <a:ahLst/>
            <a:cxnLst/>
            <a:rect l="l" t="t" r="r" b="b"/>
            <a:pathLst>
              <a:path w="3558540" h="4373880">
                <a:moveTo>
                  <a:pt x="0" y="186931"/>
                </a:moveTo>
                <a:lnTo>
                  <a:pt x="6677" y="137237"/>
                </a:lnTo>
                <a:lnTo>
                  <a:pt x="25521" y="92583"/>
                </a:lnTo>
                <a:lnTo>
                  <a:pt x="54751" y="54751"/>
                </a:lnTo>
                <a:lnTo>
                  <a:pt x="92583" y="25521"/>
                </a:lnTo>
                <a:lnTo>
                  <a:pt x="137237" y="6677"/>
                </a:lnTo>
                <a:lnTo>
                  <a:pt x="186931" y="0"/>
                </a:lnTo>
                <a:lnTo>
                  <a:pt x="3371608" y="0"/>
                </a:lnTo>
                <a:lnTo>
                  <a:pt x="3421302" y="6677"/>
                </a:lnTo>
                <a:lnTo>
                  <a:pt x="3465956" y="25521"/>
                </a:lnTo>
                <a:lnTo>
                  <a:pt x="3503788" y="54751"/>
                </a:lnTo>
                <a:lnTo>
                  <a:pt x="3533018" y="92583"/>
                </a:lnTo>
                <a:lnTo>
                  <a:pt x="3551862" y="137237"/>
                </a:lnTo>
                <a:lnTo>
                  <a:pt x="3558540" y="186931"/>
                </a:lnTo>
                <a:lnTo>
                  <a:pt x="3558540" y="4186961"/>
                </a:lnTo>
                <a:lnTo>
                  <a:pt x="3551862" y="4236649"/>
                </a:lnTo>
                <a:lnTo>
                  <a:pt x="3533018" y="4281299"/>
                </a:lnTo>
                <a:lnTo>
                  <a:pt x="3503788" y="4319130"/>
                </a:lnTo>
                <a:lnTo>
                  <a:pt x="3465956" y="4348358"/>
                </a:lnTo>
                <a:lnTo>
                  <a:pt x="3421302" y="4367202"/>
                </a:lnTo>
                <a:lnTo>
                  <a:pt x="3371608" y="4373880"/>
                </a:lnTo>
                <a:lnTo>
                  <a:pt x="186931" y="4373880"/>
                </a:lnTo>
                <a:lnTo>
                  <a:pt x="137237" y="4367202"/>
                </a:lnTo>
                <a:lnTo>
                  <a:pt x="92583" y="4348358"/>
                </a:lnTo>
                <a:lnTo>
                  <a:pt x="54751" y="4319130"/>
                </a:lnTo>
                <a:lnTo>
                  <a:pt x="25521" y="4281299"/>
                </a:lnTo>
                <a:lnTo>
                  <a:pt x="6677" y="4236649"/>
                </a:lnTo>
                <a:lnTo>
                  <a:pt x="0" y="4186961"/>
                </a:lnTo>
                <a:lnTo>
                  <a:pt x="0" y="186931"/>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769810" y="2274447"/>
            <a:ext cx="10191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Azure</a:t>
            </a:r>
            <a:r>
              <a:rPr kumimoji="0" sz="1200" b="1" i="0" u="none" strike="noStrike" kern="1200" cap="none" spc="-3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Sentinel</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2" name="object 12"/>
          <p:cNvSpPr/>
          <p:nvPr/>
        </p:nvSpPr>
        <p:spPr>
          <a:xfrm>
            <a:off x="464819" y="1426463"/>
            <a:ext cx="3651885" cy="5255260"/>
          </a:xfrm>
          <a:custGeom>
            <a:avLst/>
            <a:gdLst/>
            <a:ahLst/>
            <a:cxnLst/>
            <a:rect l="l" t="t" r="r" b="b"/>
            <a:pathLst>
              <a:path w="3651885" h="5255259">
                <a:moveTo>
                  <a:pt x="0" y="0"/>
                </a:moveTo>
                <a:lnTo>
                  <a:pt x="3651504" y="0"/>
                </a:lnTo>
                <a:lnTo>
                  <a:pt x="3651504" y="5254752"/>
                </a:lnTo>
                <a:lnTo>
                  <a:pt x="0" y="5254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391042" y="1552741"/>
            <a:ext cx="1797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Collection</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4" name="object 14"/>
          <p:cNvSpPr/>
          <p:nvPr/>
        </p:nvSpPr>
        <p:spPr>
          <a:xfrm>
            <a:off x="674369" y="2192279"/>
            <a:ext cx="3177540" cy="2685415"/>
          </a:xfrm>
          <a:custGeom>
            <a:avLst/>
            <a:gdLst/>
            <a:ahLst/>
            <a:cxnLst/>
            <a:rect l="l" t="t" r="r" b="b"/>
            <a:pathLst>
              <a:path w="3177540" h="2685415">
                <a:moveTo>
                  <a:pt x="2978378" y="0"/>
                </a:moveTo>
                <a:lnTo>
                  <a:pt x="199161" y="0"/>
                </a:lnTo>
                <a:lnTo>
                  <a:pt x="153495" y="5259"/>
                </a:lnTo>
                <a:lnTo>
                  <a:pt x="111574" y="20242"/>
                </a:lnTo>
                <a:lnTo>
                  <a:pt x="74595" y="43753"/>
                </a:lnTo>
                <a:lnTo>
                  <a:pt x="43753" y="74595"/>
                </a:lnTo>
                <a:lnTo>
                  <a:pt x="20242" y="111574"/>
                </a:lnTo>
                <a:lnTo>
                  <a:pt x="5259" y="153495"/>
                </a:lnTo>
                <a:lnTo>
                  <a:pt x="0" y="199161"/>
                </a:lnTo>
                <a:lnTo>
                  <a:pt x="0" y="2486113"/>
                </a:lnTo>
                <a:lnTo>
                  <a:pt x="5259" y="2531780"/>
                </a:lnTo>
                <a:lnTo>
                  <a:pt x="20242" y="2573702"/>
                </a:lnTo>
                <a:lnTo>
                  <a:pt x="43753" y="2610684"/>
                </a:lnTo>
                <a:lnTo>
                  <a:pt x="74595" y="2641529"/>
                </a:lnTo>
                <a:lnTo>
                  <a:pt x="111574" y="2665042"/>
                </a:lnTo>
                <a:lnTo>
                  <a:pt x="153495" y="2680027"/>
                </a:lnTo>
                <a:lnTo>
                  <a:pt x="199161" y="2685288"/>
                </a:lnTo>
                <a:lnTo>
                  <a:pt x="2978378" y="2685288"/>
                </a:lnTo>
                <a:lnTo>
                  <a:pt x="3024044" y="2680027"/>
                </a:lnTo>
                <a:lnTo>
                  <a:pt x="3065965" y="2665042"/>
                </a:lnTo>
                <a:lnTo>
                  <a:pt x="3102944" y="2641529"/>
                </a:lnTo>
                <a:lnTo>
                  <a:pt x="3133786" y="2610684"/>
                </a:lnTo>
                <a:lnTo>
                  <a:pt x="3157297" y="2573702"/>
                </a:lnTo>
                <a:lnTo>
                  <a:pt x="3172280" y="2531780"/>
                </a:lnTo>
                <a:lnTo>
                  <a:pt x="3177540" y="2486113"/>
                </a:lnTo>
                <a:lnTo>
                  <a:pt x="3177540" y="199161"/>
                </a:lnTo>
                <a:lnTo>
                  <a:pt x="3172280" y="153495"/>
                </a:lnTo>
                <a:lnTo>
                  <a:pt x="3157297" y="111574"/>
                </a:lnTo>
                <a:lnTo>
                  <a:pt x="3133786" y="74595"/>
                </a:lnTo>
                <a:lnTo>
                  <a:pt x="3102944" y="43753"/>
                </a:lnTo>
                <a:lnTo>
                  <a:pt x="3065965" y="20242"/>
                </a:lnTo>
                <a:lnTo>
                  <a:pt x="3024044" y="5259"/>
                </a:lnTo>
                <a:lnTo>
                  <a:pt x="29783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74369" y="2192279"/>
            <a:ext cx="3177540" cy="2685415"/>
          </a:xfrm>
          <a:custGeom>
            <a:avLst/>
            <a:gdLst/>
            <a:ahLst/>
            <a:cxnLst/>
            <a:rect l="l" t="t" r="r" b="b"/>
            <a:pathLst>
              <a:path w="3177540" h="2685415">
                <a:moveTo>
                  <a:pt x="0" y="199161"/>
                </a:moveTo>
                <a:lnTo>
                  <a:pt x="5259" y="153495"/>
                </a:lnTo>
                <a:lnTo>
                  <a:pt x="20242" y="111574"/>
                </a:lnTo>
                <a:lnTo>
                  <a:pt x="43753" y="74595"/>
                </a:lnTo>
                <a:lnTo>
                  <a:pt x="74595" y="43753"/>
                </a:lnTo>
                <a:lnTo>
                  <a:pt x="111574" y="20242"/>
                </a:lnTo>
                <a:lnTo>
                  <a:pt x="153495" y="5259"/>
                </a:lnTo>
                <a:lnTo>
                  <a:pt x="199161" y="0"/>
                </a:lnTo>
                <a:lnTo>
                  <a:pt x="2978378" y="0"/>
                </a:lnTo>
                <a:lnTo>
                  <a:pt x="3024044" y="5259"/>
                </a:lnTo>
                <a:lnTo>
                  <a:pt x="3065965" y="20242"/>
                </a:lnTo>
                <a:lnTo>
                  <a:pt x="3102944" y="43753"/>
                </a:lnTo>
                <a:lnTo>
                  <a:pt x="3133786" y="74595"/>
                </a:lnTo>
                <a:lnTo>
                  <a:pt x="3157297" y="111574"/>
                </a:lnTo>
                <a:lnTo>
                  <a:pt x="3172280" y="153495"/>
                </a:lnTo>
                <a:lnTo>
                  <a:pt x="3177540" y="199161"/>
                </a:lnTo>
                <a:lnTo>
                  <a:pt x="3177540" y="2486113"/>
                </a:lnTo>
                <a:lnTo>
                  <a:pt x="3172280" y="2531780"/>
                </a:lnTo>
                <a:lnTo>
                  <a:pt x="3157297" y="2573702"/>
                </a:lnTo>
                <a:lnTo>
                  <a:pt x="3133786" y="2610684"/>
                </a:lnTo>
                <a:lnTo>
                  <a:pt x="3102944" y="2641529"/>
                </a:lnTo>
                <a:lnTo>
                  <a:pt x="3065965" y="2665042"/>
                </a:lnTo>
                <a:lnTo>
                  <a:pt x="3024044" y="2680027"/>
                </a:lnTo>
                <a:lnTo>
                  <a:pt x="2978378" y="2685288"/>
                </a:lnTo>
                <a:lnTo>
                  <a:pt x="199161" y="2685288"/>
                </a:lnTo>
                <a:lnTo>
                  <a:pt x="153495" y="2680027"/>
                </a:lnTo>
                <a:lnTo>
                  <a:pt x="111574" y="2665042"/>
                </a:lnTo>
                <a:lnTo>
                  <a:pt x="74595" y="2641529"/>
                </a:lnTo>
                <a:lnTo>
                  <a:pt x="43753" y="2610684"/>
                </a:lnTo>
                <a:lnTo>
                  <a:pt x="20242" y="2573702"/>
                </a:lnTo>
                <a:lnTo>
                  <a:pt x="5259" y="2531780"/>
                </a:lnTo>
                <a:lnTo>
                  <a:pt x="0" y="2486113"/>
                </a:lnTo>
                <a:lnTo>
                  <a:pt x="0" y="1991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1058143" y="2278057"/>
            <a:ext cx="24079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Critical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Infrastructure</a:t>
            </a:r>
            <a:r>
              <a:rPr kumimoji="0" sz="1200" b="1" i="0" u="none" strike="noStrike" kern="1200" cap="none" spc="4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Environment</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674369" y="4967479"/>
            <a:ext cx="3177540" cy="822960"/>
          </a:xfrm>
          <a:custGeom>
            <a:avLst/>
            <a:gdLst/>
            <a:ahLst/>
            <a:cxnLst/>
            <a:rect l="l" t="t" r="r" b="b"/>
            <a:pathLst>
              <a:path w="3177540" h="822960">
                <a:moveTo>
                  <a:pt x="3078772" y="0"/>
                </a:moveTo>
                <a:lnTo>
                  <a:pt x="98767" y="0"/>
                </a:lnTo>
                <a:lnTo>
                  <a:pt x="60323" y="7761"/>
                </a:lnTo>
                <a:lnTo>
                  <a:pt x="28929" y="28929"/>
                </a:lnTo>
                <a:lnTo>
                  <a:pt x="7761" y="60323"/>
                </a:lnTo>
                <a:lnTo>
                  <a:pt x="0" y="98767"/>
                </a:lnTo>
                <a:lnTo>
                  <a:pt x="0" y="724192"/>
                </a:lnTo>
                <a:lnTo>
                  <a:pt x="7761" y="762636"/>
                </a:lnTo>
                <a:lnTo>
                  <a:pt x="28929" y="794030"/>
                </a:lnTo>
                <a:lnTo>
                  <a:pt x="60323" y="815198"/>
                </a:lnTo>
                <a:lnTo>
                  <a:pt x="98767" y="822959"/>
                </a:lnTo>
                <a:lnTo>
                  <a:pt x="3078772" y="822959"/>
                </a:lnTo>
                <a:lnTo>
                  <a:pt x="3117216" y="815198"/>
                </a:lnTo>
                <a:lnTo>
                  <a:pt x="3148610" y="794030"/>
                </a:lnTo>
                <a:lnTo>
                  <a:pt x="3169778" y="762636"/>
                </a:lnTo>
                <a:lnTo>
                  <a:pt x="3177540" y="724192"/>
                </a:lnTo>
                <a:lnTo>
                  <a:pt x="3177540" y="98767"/>
                </a:lnTo>
                <a:lnTo>
                  <a:pt x="3169778" y="60323"/>
                </a:lnTo>
                <a:lnTo>
                  <a:pt x="3148610" y="28929"/>
                </a:lnTo>
                <a:lnTo>
                  <a:pt x="3117216" y="7761"/>
                </a:lnTo>
                <a:lnTo>
                  <a:pt x="3078772"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74369" y="4967479"/>
            <a:ext cx="3177540" cy="822960"/>
          </a:xfrm>
          <a:custGeom>
            <a:avLst/>
            <a:gdLst/>
            <a:ahLst/>
            <a:cxnLst/>
            <a:rect l="l" t="t" r="r" b="b"/>
            <a:pathLst>
              <a:path w="3177540" h="822960">
                <a:moveTo>
                  <a:pt x="0" y="98767"/>
                </a:moveTo>
                <a:lnTo>
                  <a:pt x="7761" y="60323"/>
                </a:lnTo>
                <a:lnTo>
                  <a:pt x="28929" y="28929"/>
                </a:lnTo>
                <a:lnTo>
                  <a:pt x="60323" y="7761"/>
                </a:lnTo>
                <a:lnTo>
                  <a:pt x="98767" y="0"/>
                </a:lnTo>
                <a:lnTo>
                  <a:pt x="3078772" y="0"/>
                </a:lnTo>
                <a:lnTo>
                  <a:pt x="3117216" y="7761"/>
                </a:lnTo>
                <a:lnTo>
                  <a:pt x="3148610" y="28929"/>
                </a:lnTo>
                <a:lnTo>
                  <a:pt x="3169778" y="60323"/>
                </a:lnTo>
                <a:lnTo>
                  <a:pt x="3177540" y="98767"/>
                </a:lnTo>
                <a:lnTo>
                  <a:pt x="3177540" y="724192"/>
                </a:lnTo>
                <a:lnTo>
                  <a:pt x="3169778" y="762636"/>
                </a:lnTo>
                <a:lnTo>
                  <a:pt x="3148610" y="794030"/>
                </a:lnTo>
                <a:lnTo>
                  <a:pt x="3117216" y="815198"/>
                </a:lnTo>
                <a:lnTo>
                  <a:pt x="3078772" y="822959"/>
                </a:lnTo>
                <a:lnTo>
                  <a:pt x="98767" y="822959"/>
                </a:lnTo>
                <a:lnTo>
                  <a:pt x="60323" y="815198"/>
                </a:lnTo>
                <a:lnTo>
                  <a:pt x="28929" y="794030"/>
                </a:lnTo>
                <a:lnTo>
                  <a:pt x="7761" y="762636"/>
                </a:lnTo>
                <a:lnTo>
                  <a:pt x="0" y="724192"/>
                </a:lnTo>
                <a:lnTo>
                  <a:pt x="0" y="98767"/>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1036363" y="5024672"/>
            <a:ext cx="245173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Managed </a:t>
            </a: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Secure</a:t>
            </a:r>
            <a:r>
              <a:rPr kumimoji="0" sz="1200" b="1" i="0" u="none" strike="noStrike" kern="1200" cap="none" spc="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Devices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0" name="object 20"/>
          <p:cNvSpPr/>
          <p:nvPr/>
        </p:nvSpPr>
        <p:spPr>
          <a:xfrm>
            <a:off x="674369" y="5913879"/>
            <a:ext cx="3177540" cy="652780"/>
          </a:xfrm>
          <a:custGeom>
            <a:avLst/>
            <a:gdLst/>
            <a:ahLst/>
            <a:cxnLst/>
            <a:rect l="l" t="t" r="r" b="b"/>
            <a:pathLst>
              <a:path w="3177540" h="652779">
                <a:moveTo>
                  <a:pt x="3088678" y="0"/>
                </a:moveTo>
                <a:lnTo>
                  <a:pt x="88861" y="0"/>
                </a:lnTo>
                <a:lnTo>
                  <a:pt x="54274" y="6983"/>
                </a:lnTo>
                <a:lnTo>
                  <a:pt x="26028" y="26028"/>
                </a:lnTo>
                <a:lnTo>
                  <a:pt x="6983" y="54274"/>
                </a:lnTo>
                <a:lnTo>
                  <a:pt x="0" y="88861"/>
                </a:lnTo>
                <a:lnTo>
                  <a:pt x="0" y="563410"/>
                </a:lnTo>
                <a:lnTo>
                  <a:pt x="6983" y="598002"/>
                </a:lnTo>
                <a:lnTo>
                  <a:pt x="26028" y="626248"/>
                </a:lnTo>
                <a:lnTo>
                  <a:pt x="54274" y="645289"/>
                </a:lnTo>
                <a:lnTo>
                  <a:pt x="88861" y="652271"/>
                </a:lnTo>
                <a:lnTo>
                  <a:pt x="3088678" y="652271"/>
                </a:lnTo>
                <a:lnTo>
                  <a:pt x="3123265" y="645289"/>
                </a:lnTo>
                <a:lnTo>
                  <a:pt x="3151511" y="626248"/>
                </a:lnTo>
                <a:lnTo>
                  <a:pt x="3170556" y="598002"/>
                </a:lnTo>
                <a:lnTo>
                  <a:pt x="3177540" y="563410"/>
                </a:lnTo>
                <a:lnTo>
                  <a:pt x="3177540" y="88861"/>
                </a:lnTo>
                <a:lnTo>
                  <a:pt x="3170556" y="54274"/>
                </a:lnTo>
                <a:lnTo>
                  <a:pt x="3151511" y="26028"/>
                </a:lnTo>
                <a:lnTo>
                  <a:pt x="3123265" y="6983"/>
                </a:lnTo>
                <a:lnTo>
                  <a:pt x="3088678"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74369" y="5913879"/>
            <a:ext cx="3177540" cy="652780"/>
          </a:xfrm>
          <a:custGeom>
            <a:avLst/>
            <a:gdLst/>
            <a:ahLst/>
            <a:cxnLst/>
            <a:rect l="l" t="t" r="r" b="b"/>
            <a:pathLst>
              <a:path w="3177540" h="652779">
                <a:moveTo>
                  <a:pt x="0" y="88861"/>
                </a:moveTo>
                <a:lnTo>
                  <a:pt x="6983" y="54274"/>
                </a:lnTo>
                <a:lnTo>
                  <a:pt x="26028" y="26028"/>
                </a:lnTo>
                <a:lnTo>
                  <a:pt x="54274" y="6983"/>
                </a:lnTo>
                <a:lnTo>
                  <a:pt x="88861" y="0"/>
                </a:lnTo>
                <a:lnTo>
                  <a:pt x="3088678" y="0"/>
                </a:lnTo>
                <a:lnTo>
                  <a:pt x="3123265" y="6983"/>
                </a:lnTo>
                <a:lnTo>
                  <a:pt x="3151511" y="26028"/>
                </a:lnTo>
                <a:lnTo>
                  <a:pt x="3170556" y="54274"/>
                </a:lnTo>
                <a:lnTo>
                  <a:pt x="3177540" y="88861"/>
                </a:lnTo>
                <a:lnTo>
                  <a:pt x="3177540" y="563410"/>
                </a:lnTo>
                <a:lnTo>
                  <a:pt x="3170556" y="598002"/>
                </a:lnTo>
                <a:lnTo>
                  <a:pt x="3151511" y="626248"/>
                </a:lnTo>
                <a:lnTo>
                  <a:pt x="3123265" y="645289"/>
                </a:lnTo>
                <a:lnTo>
                  <a:pt x="3088678" y="652271"/>
                </a:lnTo>
                <a:lnTo>
                  <a:pt x="88861" y="652271"/>
                </a:lnTo>
                <a:lnTo>
                  <a:pt x="54274" y="645289"/>
                </a:lnTo>
                <a:lnTo>
                  <a:pt x="26028" y="626248"/>
                </a:lnTo>
                <a:lnTo>
                  <a:pt x="6983" y="598002"/>
                </a:lnTo>
                <a:lnTo>
                  <a:pt x="0" y="563410"/>
                </a:lnTo>
                <a:lnTo>
                  <a:pt x="0" y="88861"/>
                </a:lnTo>
                <a:close/>
              </a:path>
            </a:pathLst>
          </a:custGeom>
          <a:ln w="1079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1723591" y="5968241"/>
            <a:ext cx="107569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Physical</a:t>
            </a:r>
            <a:r>
              <a:rPr kumimoji="0" sz="12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Access</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p:nvPr/>
        </p:nvSpPr>
        <p:spPr>
          <a:xfrm>
            <a:off x="8286750" y="2192273"/>
            <a:ext cx="3176270" cy="4320540"/>
          </a:xfrm>
          <a:custGeom>
            <a:avLst/>
            <a:gdLst/>
            <a:ahLst/>
            <a:cxnLst/>
            <a:rect l="l" t="t" r="r" b="b"/>
            <a:pathLst>
              <a:path w="3176270" h="4320540">
                <a:moveTo>
                  <a:pt x="2975165" y="0"/>
                </a:moveTo>
                <a:lnTo>
                  <a:pt x="200850" y="0"/>
                </a:lnTo>
                <a:lnTo>
                  <a:pt x="154798" y="5304"/>
                </a:lnTo>
                <a:lnTo>
                  <a:pt x="112523" y="20415"/>
                </a:lnTo>
                <a:lnTo>
                  <a:pt x="75230" y="44126"/>
                </a:lnTo>
                <a:lnTo>
                  <a:pt x="44126" y="75230"/>
                </a:lnTo>
                <a:lnTo>
                  <a:pt x="20415" y="112523"/>
                </a:lnTo>
                <a:lnTo>
                  <a:pt x="5304" y="154798"/>
                </a:lnTo>
                <a:lnTo>
                  <a:pt x="0" y="200850"/>
                </a:lnTo>
                <a:lnTo>
                  <a:pt x="0" y="4119689"/>
                </a:lnTo>
                <a:lnTo>
                  <a:pt x="5304" y="4165741"/>
                </a:lnTo>
                <a:lnTo>
                  <a:pt x="20415" y="4208016"/>
                </a:lnTo>
                <a:lnTo>
                  <a:pt x="44126" y="4245309"/>
                </a:lnTo>
                <a:lnTo>
                  <a:pt x="75230" y="4276413"/>
                </a:lnTo>
                <a:lnTo>
                  <a:pt x="112523" y="4300124"/>
                </a:lnTo>
                <a:lnTo>
                  <a:pt x="154798" y="4315235"/>
                </a:lnTo>
                <a:lnTo>
                  <a:pt x="200850" y="4320540"/>
                </a:lnTo>
                <a:lnTo>
                  <a:pt x="2975165" y="4320540"/>
                </a:lnTo>
                <a:lnTo>
                  <a:pt x="3021217" y="4315235"/>
                </a:lnTo>
                <a:lnTo>
                  <a:pt x="3063492" y="4300124"/>
                </a:lnTo>
                <a:lnTo>
                  <a:pt x="3100785" y="4276413"/>
                </a:lnTo>
                <a:lnTo>
                  <a:pt x="3131889" y="4245309"/>
                </a:lnTo>
                <a:lnTo>
                  <a:pt x="3155600" y="4208016"/>
                </a:lnTo>
                <a:lnTo>
                  <a:pt x="3170711" y="4165741"/>
                </a:lnTo>
                <a:lnTo>
                  <a:pt x="3176016" y="4119689"/>
                </a:lnTo>
                <a:lnTo>
                  <a:pt x="3176016" y="200850"/>
                </a:lnTo>
                <a:lnTo>
                  <a:pt x="3170711" y="154798"/>
                </a:lnTo>
                <a:lnTo>
                  <a:pt x="3155600" y="112523"/>
                </a:lnTo>
                <a:lnTo>
                  <a:pt x="3131889" y="75230"/>
                </a:lnTo>
                <a:lnTo>
                  <a:pt x="3100785" y="44126"/>
                </a:lnTo>
                <a:lnTo>
                  <a:pt x="3063492" y="20415"/>
                </a:lnTo>
                <a:lnTo>
                  <a:pt x="3021217" y="5304"/>
                </a:lnTo>
                <a:lnTo>
                  <a:pt x="2975165"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286750" y="2192273"/>
            <a:ext cx="3176270" cy="4320540"/>
          </a:xfrm>
          <a:custGeom>
            <a:avLst/>
            <a:gdLst/>
            <a:ahLst/>
            <a:cxnLst/>
            <a:rect l="l" t="t" r="r" b="b"/>
            <a:pathLst>
              <a:path w="3176270" h="4320540">
                <a:moveTo>
                  <a:pt x="0" y="200850"/>
                </a:moveTo>
                <a:lnTo>
                  <a:pt x="5304" y="154798"/>
                </a:lnTo>
                <a:lnTo>
                  <a:pt x="20415" y="112523"/>
                </a:lnTo>
                <a:lnTo>
                  <a:pt x="44126" y="75230"/>
                </a:lnTo>
                <a:lnTo>
                  <a:pt x="75230" y="44126"/>
                </a:lnTo>
                <a:lnTo>
                  <a:pt x="112523" y="20415"/>
                </a:lnTo>
                <a:lnTo>
                  <a:pt x="154798" y="5304"/>
                </a:lnTo>
                <a:lnTo>
                  <a:pt x="200850" y="0"/>
                </a:lnTo>
                <a:lnTo>
                  <a:pt x="2975165" y="0"/>
                </a:lnTo>
                <a:lnTo>
                  <a:pt x="3021217" y="5304"/>
                </a:lnTo>
                <a:lnTo>
                  <a:pt x="3063492" y="20415"/>
                </a:lnTo>
                <a:lnTo>
                  <a:pt x="3100785" y="44126"/>
                </a:lnTo>
                <a:lnTo>
                  <a:pt x="3131889" y="75230"/>
                </a:lnTo>
                <a:lnTo>
                  <a:pt x="3155600" y="112523"/>
                </a:lnTo>
                <a:lnTo>
                  <a:pt x="3170711" y="154798"/>
                </a:lnTo>
                <a:lnTo>
                  <a:pt x="3176016" y="200850"/>
                </a:lnTo>
                <a:lnTo>
                  <a:pt x="3176016" y="4119689"/>
                </a:lnTo>
                <a:lnTo>
                  <a:pt x="3170711" y="4165741"/>
                </a:lnTo>
                <a:lnTo>
                  <a:pt x="3155600" y="4208016"/>
                </a:lnTo>
                <a:lnTo>
                  <a:pt x="3131889" y="4245309"/>
                </a:lnTo>
                <a:lnTo>
                  <a:pt x="3100785" y="4276413"/>
                </a:lnTo>
                <a:lnTo>
                  <a:pt x="3063492" y="4300124"/>
                </a:lnTo>
                <a:lnTo>
                  <a:pt x="3021217" y="4315235"/>
                </a:lnTo>
                <a:lnTo>
                  <a:pt x="2975165" y="4320540"/>
                </a:lnTo>
                <a:lnTo>
                  <a:pt x="200850" y="4320540"/>
                </a:lnTo>
                <a:lnTo>
                  <a:pt x="154798" y="4315235"/>
                </a:lnTo>
                <a:lnTo>
                  <a:pt x="112523" y="4300124"/>
                </a:lnTo>
                <a:lnTo>
                  <a:pt x="75230" y="4276413"/>
                </a:lnTo>
                <a:lnTo>
                  <a:pt x="44126" y="4245309"/>
                </a:lnTo>
                <a:lnTo>
                  <a:pt x="20415" y="4208016"/>
                </a:lnTo>
                <a:lnTo>
                  <a:pt x="5304" y="4165741"/>
                </a:lnTo>
                <a:lnTo>
                  <a:pt x="0" y="4119689"/>
                </a:lnTo>
                <a:lnTo>
                  <a:pt x="0" y="200850"/>
                </a:lnTo>
                <a:close/>
              </a:path>
            </a:pathLst>
          </a:custGeom>
          <a:ln w="1079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9363223" y="2278558"/>
            <a:ext cx="102235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Segoe UI Semibold"/>
                <a:ea typeface="+mn-ea"/>
                <a:cs typeface="Segoe UI Semibold"/>
              </a:rPr>
              <a:t>Microsoft</a:t>
            </a:r>
            <a:r>
              <a:rPr kumimoji="0" sz="12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1200" b="1" i="0" u="none" strike="noStrike" kern="1200" cap="none" spc="-5" normalizeH="0" baseline="0" noProof="0" dirty="0">
                <a:ln>
                  <a:noFill/>
                </a:ln>
                <a:solidFill>
                  <a:srgbClr val="FFFFFF"/>
                </a:solidFill>
                <a:effectLst/>
                <a:uLnTx/>
                <a:uFillTx/>
                <a:latin typeface="Segoe UI Semibold"/>
                <a:ea typeface="+mn-ea"/>
                <a:cs typeface="Segoe UI Semibold"/>
              </a:rPr>
              <a:t>SOC</a:t>
            </a:r>
            <a:endParaRPr kumimoji="0" sz="12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832103" y="2752344"/>
            <a:ext cx="909955" cy="619125"/>
          </a:xfrm>
          <a:custGeom>
            <a:avLst/>
            <a:gdLst/>
            <a:ahLst/>
            <a:cxnLst/>
            <a:rect l="l" t="t" r="r" b="b"/>
            <a:pathLst>
              <a:path w="909955" h="619125">
                <a:moveTo>
                  <a:pt x="0" y="0"/>
                </a:moveTo>
                <a:lnTo>
                  <a:pt x="909828" y="0"/>
                </a:lnTo>
                <a:lnTo>
                  <a:pt x="909828"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782823" y="2752344"/>
            <a:ext cx="908685" cy="619125"/>
          </a:xfrm>
          <a:custGeom>
            <a:avLst/>
            <a:gdLst/>
            <a:ahLst/>
            <a:cxnLst/>
            <a:rect l="l" t="t" r="r" b="b"/>
            <a:pathLst>
              <a:path w="908685" h="619125">
                <a:moveTo>
                  <a:pt x="0" y="0"/>
                </a:moveTo>
                <a:lnTo>
                  <a:pt x="908303" y="0"/>
                </a:lnTo>
                <a:lnTo>
                  <a:pt x="908303"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807464" y="2752344"/>
            <a:ext cx="909955" cy="619125"/>
          </a:xfrm>
          <a:custGeom>
            <a:avLst/>
            <a:gdLst/>
            <a:ahLst/>
            <a:cxnLst/>
            <a:rect l="l" t="t" r="r" b="b"/>
            <a:pathLst>
              <a:path w="909955" h="619125">
                <a:moveTo>
                  <a:pt x="0" y="0"/>
                </a:moveTo>
                <a:lnTo>
                  <a:pt x="909827" y="0"/>
                </a:lnTo>
                <a:lnTo>
                  <a:pt x="909827"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32103" y="3429000"/>
            <a:ext cx="909955" cy="620395"/>
          </a:xfrm>
          <a:custGeom>
            <a:avLst/>
            <a:gdLst/>
            <a:ahLst/>
            <a:cxnLst/>
            <a:rect l="l" t="t" r="r" b="b"/>
            <a:pathLst>
              <a:path w="909955" h="620395">
                <a:moveTo>
                  <a:pt x="0" y="0"/>
                </a:moveTo>
                <a:lnTo>
                  <a:pt x="909828" y="0"/>
                </a:lnTo>
                <a:lnTo>
                  <a:pt x="909828"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782823" y="3429000"/>
            <a:ext cx="908685" cy="620395"/>
          </a:xfrm>
          <a:custGeom>
            <a:avLst/>
            <a:gdLst/>
            <a:ahLst/>
            <a:cxnLst/>
            <a:rect l="l" t="t" r="r" b="b"/>
            <a:pathLst>
              <a:path w="908685" h="620395">
                <a:moveTo>
                  <a:pt x="0" y="0"/>
                </a:moveTo>
                <a:lnTo>
                  <a:pt x="908303" y="0"/>
                </a:lnTo>
                <a:lnTo>
                  <a:pt x="908303"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807464" y="3429000"/>
            <a:ext cx="909955" cy="620395"/>
          </a:xfrm>
          <a:custGeom>
            <a:avLst/>
            <a:gdLst/>
            <a:ahLst/>
            <a:cxnLst/>
            <a:rect l="l" t="t" r="r" b="b"/>
            <a:pathLst>
              <a:path w="909955" h="620395">
                <a:moveTo>
                  <a:pt x="0" y="0"/>
                </a:moveTo>
                <a:lnTo>
                  <a:pt x="909827" y="0"/>
                </a:lnTo>
                <a:lnTo>
                  <a:pt x="909827" y="620268"/>
                </a:lnTo>
                <a:lnTo>
                  <a:pt x="0" y="6202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2"/>
          <p:cNvGraphicFramePr>
            <a:graphicFrameLocks noGrp="1"/>
          </p:cNvGraphicFramePr>
          <p:nvPr/>
        </p:nvGraphicFramePr>
        <p:xfrm>
          <a:off x="803148" y="2752344"/>
          <a:ext cx="2858769" cy="1325879"/>
        </p:xfrm>
        <a:graphic>
          <a:graphicData uri="http://schemas.openxmlformats.org/drawingml/2006/table">
            <a:tbl>
              <a:tblPr firstRow="1" bandRow="1">
                <a:tableStyleId>{2D5ABB26-0587-4C30-8999-92F81FD0307C}</a:tableStyleId>
              </a:tblPr>
              <a:tblGrid>
                <a:gridCol w="942340">
                  <a:extLst>
                    <a:ext uri="{9D8B030D-6E8A-4147-A177-3AD203B41FA5}">
                      <a16:colId xmlns:a16="http://schemas.microsoft.com/office/drawing/2014/main" val="20000"/>
                    </a:ext>
                  </a:extLst>
                </a:gridCol>
                <a:gridCol w="975360">
                  <a:extLst>
                    <a:ext uri="{9D8B030D-6E8A-4147-A177-3AD203B41FA5}">
                      <a16:colId xmlns:a16="http://schemas.microsoft.com/office/drawing/2014/main" val="20001"/>
                    </a:ext>
                  </a:extLst>
                </a:gridCol>
                <a:gridCol w="941069">
                  <a:extLst>
                    <a:ext uri="{9D8B030D-6E8A-4147-A177-3AD203B41FA5}">
                      <a16:colId xmlns:a16="http://schemas.microsoft.com/office/drawing/2014/main" val="20002"/>
                    </a:ext>
                  </a:extLst>
                </a:gridCol>
              </a:tblGrid>
              <a:tr h="647700">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R="25400" algn="ctr">
                        <a:lnSpc>
                          <a:spcPct val="100000"/>
                        </a:lnSpc>
                        <a:spcBef>
                          <a:spcPts val="5"/>
                        </a:spcBef>
                      </a:pPr>
                      <a:r>
                        <a:rPr sz="800" b="1" dirty="0">
                          <a:solidFill>
                            <a:srgbClr val="FFFFFF"/>
                          </a:solidFill>
                          <a:latin typeface="Segoe UI Semibold"/>
                          <a:cs typeface="Segoe UI Semibold"/>
                        </a:rPr>
                        <a:t>Domain</a:t>
                      </a:r>
                      <a:r>
                        <a:rPr sz="800" b="1" spc="-55" dirty="0">
                          <a:solidFill>
                            <a:srgbClr val="FFFFFF"/>
                          </a:solidFill>
                          <a:latin typeface="Segoe UI Semibold"/>
                          <a:cs typeface="Segoe UI Semibold"/>
                        </a:rPr>
                        <a:t> </a:t>
                      </a:r>
                      <a:r>
                        <a:rPr sz="800" b="1" dirty="0">
                          <a:solidFill>
                            <a:srgbClr val="FFFFFF"/>
                          </a:solidFill>
                          <a:latin typeface="Segoe UI Semibold"/>
                          <a:cs typeface="Segoe UI Semibold"/>
                        </a:rPr>
                        <a:t>controller</a:t>
                      </a:r>
                      <a:endParaRPr sz="800">
                        <a:latin typeface="Segoe UI Semibold"/>
                        <a:cs typeface="Segoe UI Semibold"/>
                      </a:endParaRPr>
                    </a:p>
                  </a:txBody>
                  <a:tcPr marL="0" marR="0" marT="0" marB="0">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415925">
                        <a:lnSpc>
                          <a:spcPct val="100000"/>
                        </a:lnSpc>
                        <a:spcBef>
                          <a:spcPts val="5"/>
                        </a:spcBef>
                      </a:pPr>
                      <a:r>
                        <a:rPr sz="800" b="1" dirty="0">
                          <a:solidFill>
                            <a:srgbClr val="FFFFFF"/>
                          </a:solidFill>
                          <a:latin typeface="Segoe UI Semibold"/>
                          <a:cs typeface="Segoe UI Semibold"/>
                        </a:rPr>
                        <a:t>AD</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0"/>
                        </a:spcBef>
                      </a:pPr>
                      <a:endParaRPr sz="1350">
                        <a:latin typeface="Times New Roman"/>
                        <a:cs typeface="Times New Roman"/>
                      </a:endParaRPr>
                    </a:p>
                    <a:p>
                      <a:pPr marL="33655" algn="ctr">
                        <a:lnSpc>
                          <a:spcPct val="100000"/>
                        </a:lnSpc>
                        <a:spcBef>
                          <a:spcPts val="5"/>
                        </a:spcBef>
                      </a:pPr>
                      <a:r>
                        <a:rPr sz="800" b="1" dirty="0">
                          <a:solidFill>
                            <a:srgbClr val="FFFFFF"/>
                          </a:solidFill>
                          <a:latin typeface="Segoe UI Semibold"/>
                          <a:cs typeface="Segoe UI Semibold"/>
                        </a:rPr>
                        <a:t>Firewall</a:t>
                      </a:r>
                      <a:endParaRPr sz="800">
                        <a:latin typeface="Segoe UI Semibold"/>
                        <a:cs typeface="Segoe UI Semibold"/>
                      </a:endParaRPr>
                    </a:p>
                  </a:txBody>
                  <a:tcPr marL="0" marR="0" marT="0" marB="0">
                    <a:lnL w="76200">
                      <a:solidFill>
                        <a:srgbClr val="000000"/>
                      </a:solidFill>
                      <a:prstDash val="solid"/>
                    </a:lnL>
                    <a:lnB w="76200">
                      <a:solidFill>
                        <a:srgbClr val="000000"/>
                      </a:solidFill>
                      <a:prstDash val="solid"/>
                    </a:lnB>
                    <a:solidFill>
                      <a:srgbClr val="404040"/>
                    </a:solidFill>
                  </a:tcPr>
                </a:tc>
                <a:extLst>
                  <a:ext uri="{0D108BD9-81ED-4DB2-BD59-A6C34878D82A}">
                    <a16:rowId xmlns:a16="http://schemas.microsoft.com/office/drawing/2014/main" val="10000"/>
                  </a:ext>
                </a:extLst>
              </a:tr>
              <a:tr h="678179">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R="25400" algn="ctr">
                        <a:lnSpc>
                          <a:spcPct val="100000"/>
                        </a:lnSpc>
                        <a:spcBef>
                          <a:spcPts val="675"/>
                        </a:spcBef>
                      </a:pPr>
                      <a:r>
                        <a:rPr sz="800" b="1" dirty="0">
                          <a:solidFill>
                            <a:srgbClr val="FFFFFF"/>
                          </a:solidFill>
                          <a:latin typeface="Segoe UI Semibold"/>
                          <a:cs typeface="Segoe UI Semibold"/>
                        </a:rPr>
                        <a:t>Physical</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Hosts</a:t>
                      </a:r>
                      <a:endParaRPr sz="800">
                        <a:latin typeface="Segoe UI Semibold"/>
                        <a:cs typeface="Segoe UI Semibold"/>
                      </a:endParaRPr>
                    </a:p>
                  </a:txBody>
                  <a:tcPr marL="0" marR="0" marT="0" marB="0">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85445">
                        <a:lnSpc>
                          <a:spcPct val="100000"/>
                        </a:lnSpc>
                        <a:spcBef>
                          <a:spcPts val="675"/>
                        </a:spcBef>
                      </a:pPr>
                      <a:r>
                        <a:rPr sz="800" b="1" dirty="0">
                          <a:solidFill>
                            <a:srgbClr val="FFFFFF"/>
                          </a:solidFill>
                          <a:latin typeface="Segoe UI Semibold"/>
                          <a:cs typeface="Segoe UI Semibold"/>
                        </a:rPr>
                        <a:t>VMs</a:t>
                      </a:r>
                      <a:endParaRPr sz="800">
                        <a:latin typeface="Segoe UI Semibold"/>
                        <a:cs typeface="Segoe UI Semibold"/>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solidFill>
                      <a:srgbClr val="404040"/>
                    </a:solidFill>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32384" algn="ctr">
                        <a:lnSpc>
                          <a:spcPct val="100000"/>
                        </a:lnSpc>
                        <a:spcBef>
                          <a:spcPts val="675"/>
                        </a:spcBef>
                      </a:pPr>
                      <a:r>
                        <a:rPr sz="800" b="1" dirty="0">
                          <a:solidFill>
                            <a:srgbClr val="FFFFFF"/>
                          </a:solidFill>
                          <a:latin typeface="Segoe UI Semibold"/>
                          <a:cs typeface="Segoe UI Semibold"/>
                        </a:rPr>
                        <a:t>Network</a:t>
                      </a:r>
                      <a:r>
                        <a:rPr sz="800" b="1" spc="-40" dirty="0">
                          <a:solidFill>
                            <a:srgbClr val="FFFFFF"/>
                          </a:solidFill>
                          <a:latin typeface="Segoe UI Semibold"/>
                          <a:cs typeface="Segoe UI Semibold"/>
                        </a:rPr>
                        <a:t> </a:t>
                      </a:r>
                      <a:r>
                        <a:rPr sz="800" b="1" spc="-5" dirty="0">
                          <a:solidFill>
                            <a:srgbClr val="FFFFFF"/>
                          </a:solidFill>
                          <a:latin typeface="Segoe UI Semibold"/>
                          <a:cs typeface="Segoe UI Semibold"/>
                        </a:rPr>
                        <a:t>Routers</a:t>
                      </a:r>
                      <a:endParaRPr sz="800">
                        <a:latin typeface="Segoe UI Semibold"/>
                        <a:cs typeface="Segoe UI Semibold"/>
                      </a:endParaRPr>
                    </a:p>
                  </a:txBody>
                  <a:tcPr marL="0" marR="0" marT="0" marB="0">
                    <a:lnL w="76200">
                      <a:solidFill>
                        <a:srgbClr val="000000"/>
                      </a:solidFill>
                      <a:prstDash val="solid"/>
                    </a:lnL>
                    <a:lnT w="76200">
                      <a:solidFill>
                        <a:srgbClr val="000000"/>
                      </a:solidFill>
                      <a:prstDash val="solid"/>
                    </a:lnT>
                    <a:lnB w="76200">
                      <a:solidFill>
                        <a:srgbClr val="000000"/>
                      </a:solidFill>
                      <a:prstDash val="solid"/>
                    </a:lnB>
                    <a:solidFill>
                      <a:srgbClr val="404040"/>
                    </a:solidFill>
                  </a:tcPr>
                </a:tc>
                <a:extLst>
                  <a:ext uri="{0D108BD9-81ED-4DB2-BD59-A6C34878D82A}">
                    <a16:rowId xmlns:a16="http://schemas.microsoft.com/office/drawing/2014/main" val="10001"/>
                  </a:ext>
                </a:extLst>
              </a:tr>
            </a:tbl>
          </a:graphicData>
        </a:graphic>
      </p:graphicFrame>
      <p:sp>
        <p:nvSpPr>
          <p:cNvPr id="33" name="object 33"/>
          <p:cNvSpPr/>
          <p:nvPr/>
        </p:nvSpPr>
        <p:spPr>
          <a:xfrm>
            <a:off x="832103" y="4107179"/>
            <a:ext cx="2859405" cy="619125"/>
          </a:xfrm>
          <a:custGeom>
            <a:avLst/>
            <a:gdLst/>
            <a:ahLst/>
            <a:cxnLst/>
            <a:rect l="l" t="t" r="r" b="b"/>
            <a:pathLst>
              <a:path w="2859404" h="619125">
                <a:moveTo>
                  <a:pt x="0" y="0"/>
                </a:moveTo>
                <a:lnTo>
                  <a:pt x="2859024" y="0"/>
                </a:lnTo>
                <a:lnTo>
                  <a:pt x="2859024" y="618744"/>
                </a:lnTo>
                <a:lnTo>
                  <a:pt x="0" y="618744"/>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4584191" y="4536947"/>
            <a:ext cx="466725" cy="696595"/>
          </a:xfrm>
          <a:custGeom>
            <a:avLst/>
            <a:gdLst/>
            <a:ahLst/>
            <a:cxnLst/>
            <a:rect l="l" t="t" r="r" b="b"/>
            <a:pathLst>
              <a:path w="466725" h="696595">
                <a:moveTo>
                  <a:pt x="0" y="0"/>
                </a:moveTo>
                <a:lnTo>
                  <a:pt x="466343" y="0"/>
                </a:lnTo>
                <a:lnTo>
                  <a:pt x="466343"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152644"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66916" y="4536947"/>
            <a:ext cx="466725" cy="696595"/>
          </a:xfrm>
          <a:custGeom>
            <a:avLst/>
            <a:gdLst/>
            <a:ahLst/>
            <a:cxnLst/>
            <a:rect l="l" t="t" r="r" b="b"/>
            <a:pathLst>
              <a:path w="466725" h="696595">
                <a:moveTo>
                  <a:pt x="0" y="0"/>
                </a:moveTo>
                <a:lnTo>
                  <a:pt x="466344" y="0"/>
                </a:lnTo>
                <a:lnTo>
                  <a:pt x="466344"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7135368" y="4536947"/>
            <a:ext cx="467995" cy="696595"/>
          </a:xfrm>
          <a:custGeom>
            <a:avLst/>
            <a:gdLst/>
            <a:ahLst/>
            <a:cxnLst/>
            <a:rect l="l" t="t" r="r" b="b"/>
            <a:pathLst>
              <a:path w="467995" h="696595">
                <a:moveTo>
                  <a:pt x="0" y="0"/>
                </a:moveTo>
                <a:lnTo>
                  <a:pt x="467868" y="0"/>
                </a:lnTo>
                <a:lnTo>
                  <a:pt x="467868" y="696468"/>
                </a:lnTo>
                <a:lnTo>
                  <a:pt x="0" y="69646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056632" y="2151888"/>
            <a:ext cx="565403" cy="6004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209433" y="2881619"/>
            <a:ext cx="172085" cy="280670"/>
          </a:xfrm>
          <a:custGeom>
            <a:avLst/>
            <a:gdLst/>
            <a:ahLst/>
            <a:cxnLst/>
            <a:rect l="l" t="t" r="r" b="b"/>
            <a:pathLst>
              <a:path w="172084" h="280669">
                <a:moveTo>
                  <a:pt x="167299" y="365"/>
                </a:moveTo>
                <a:lnTo>
                  <a:pt x="161875" y="365"/>
                </a:lnTo>
                <a:lnTo>
                  <a:pt x="166905" y="0"/>
                </a:lnTo>
                <a:lnTo>
                  <a:pt x="167299" y="365"/>
                </a:lnTo>
                <a:close/>
              </a:path>
              <a:path w="172084"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4"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234893"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2212224" y="2881619"/>
            <a:ext cx="172085" cy="280670"/>
          </a:xfrm>
          <a:custGeom>
            <a:avLst/>
            <a:gdLst/>
            <a:ahLst/>
            <a:cxnLst/>
            <a:rect l="l" t="t" r="r" b="b"/>
            <a:pathLst>
              <a:path w="172085" h="280669">
                <a:moveTo>
                  <a:pt x="167299" y="365"/>
                </a:moveTo>
                <a:lnTo>
                  <a:pt x="161875" y="365"/>
                </a:lnTo>
                <a:lnTo>
                  <a:pt x="166905" y="0"/>
                </a:lnTo>
                <a:lnTo>
                  <a:pt x="167299" y="365"/>
                </a:lnTo>
                <a:close/>
              </a:path>
              <a:path w="172085" h="280669">
                <a:moveTo>
                  <a:pt x="4871" y="280153"/>
                </a:moveTo>
                <a:lnTo>
                  <a:pt x="345" y="276038"/>
                </a:lnTo>
                <a:lnTo>
                  <a:pt x="0" y="270529"/>
                </a:lnTo>
                <a:lnTo>
                  <a:pt x="19" y="9292"/>
                </a:lnTo>
                <a:lnTo>
                  <a:pt x="157" y="4480"/>
                </a:lnTo>
                <a:lnTo>
                  <a:pt x="4526" y="199"/>
                </a:lnTo>
                <a:lnTo>
                  <a:pt x="9743" y="365"/>
                </a:lnTo>
                <a:lnTo>
                  <a:pt x="167299" y="365"/>
                </a:lnTo>
                <a:lnTo>
                  <a:pt x="171242" y="4015"/>
                </a:lnTo>
                <a:lnTo>
                  <a:pt x="171620" y="9988"/>
                </a:lnTo>
                <a:lnTo>
                  <a:pt x="171934" y="270164"/>
                </a:lnTo>
                <a:lnTo>
                  <a:pt x="171934" y="275474"/>
                </a:lnTo>
                <a:lnTo>
                  <a:pt x="167879" y="279788"/>
                </a:lnTo>
                <a:lnTo>
                  <a:pt x="10058" y="279788"/>
                </a:lnTo>
                <a:lnTo>
                  <a:pt x="4871" y="280153"/>
                </a:lnTo>
                <a:close/>
              </a:path>
              <a:path w="172085" h="280669">
                <a:moveTo>
                  <a:pt x="162850" y="279821"/>
                </a:moveTo>
                <a:lnTo>
                  <a:pt x="162630" y="279821"/>
                </a:lnTo>
                <a:lnTo>
                  <a:pt x="162410" y="279788"/>
                </a:lnTo>
                <a:lnTo>
                  <a:pt x="167879" y="279788"/>
                </a:lnTo>
                <a:lnTo>
                  <a:pt x="162850" y="279821"/>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2237684" y="2915170"/>
            <a:ext cx="122900" cy="10818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1903" y="2819400"/>
            <a:ext cx="367283" cy="39014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283208" y="2942844"/>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284476" y="2938272"/>
            <a:ext cx="251459" cy="2666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2133600" y="6205728"/>
            <a:ext cx="251459" cy="30632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127760" y="3508247"/>
            <a:ext cx="347471" cy="3718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090927" y="3532644"/>
            <a:ext cx="345947" cy="368795"/>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53446" y="3671649"/>
            <a:ext cx="342265" cy="94615"/>
          </a:xfrm>
          <a:custGeom>
            <a:avLst/>
            <a:gdLst/>
            <a:ahLst/>
            <a:cxnLst/>
            <a:rect l="l" t="t" r="r" b="b"/>
            <a:pathLst>
              <a:path w="342264" h="94614">
                <a:moveTo>
                  <a:pt x="335280" y="94046"/>
                </a:moveTo>
                <a:lnTo>
                  <a:pt x="6842" y="94046"/>
                </a:lnTo>
                <a:lnTo>
                  <a:pt x="0" y="87654"/>
                </a:lnTo>
                <a:lnTo>
                  <a:pt x="0" y="6391"/>
                </a:lnTo>
                <a:lnTo>
                  <a:pt x="6842" y="0"/>
                </a:lnTo>
                <a:lnTo>
                  <a:pt x="335280" y="0"/>
                </a:lnTo>
                <a:lnTo>
                  <a:pt x="342122" y="6391"/>
                </a:lnTo>
                <a:lnTo>
                  <a:pt x="342122" y="28305"/>
                </a:lnTo>
                <a:lnTo>
                  <a:pt x="42765" y="28305"/>
                </a:lnTo>
                <a:lnTo>
                  <a:pt x="35067" y="36522"/>
                </a:lnTo>
                <a:lnTo>
                  <a:pt x="35067" y="46566"/>
                </a:lnTo>
                <a:lnTo>
                  <a:pt x="36417" y="54185"/>
                </a:lnTo>
                <a:lnTo>
                  <a:pt x="40092" y="60262"/>
                </a:lnTo>
                <a:lnTo>
                  <a:pt x="45531" y="64286"/>
                </a:lnTo>
                <a:lnTo>
                  <a:pt x="52173" y="65741"/>
                </a:lnTo>
                <a:lnTo>
                  <a:pt x="342122" y="65741"/>
                </a:lnTo>
                <a:lnTo>
                  <a:pt x="342122" y="87654"/>
                </a:lnTo>
                <a:lnTo>
                  <a:pt x="335280" y="94046"/>
                </a:lnTo>
                <a:close/>
              </a:path>
              <a:path w="342264" h="94614">
                <a:moveTo>
                  <a:pt x="131717" y="65741"/>
                </a:moveTo>
                <a:lnTo>
                  <a:pt x="52173" y="65741"/>
                </a:lnTo>
                <a:lnTo>
                  <a:pt x="59310" y="64286"/>
                </a:lnTo>
                <a:lnTo>
                  <a:pt x="65003" y="60262"/>
                </a:lnTo>
                <a:lnTo>
                  <a:pt x="68772" y="54185"/>
                </a:lnTo>
                <a:lnTo>
                  <a:pt x="70135" y="46566"/>
                </a:lnTo>
                <a:lnTo>
                  <a:pt x="68772" y="39476"/>
                </a:lnTo>
                <a:lnTo>
                  <a:pt x="65003" y="33669"/>
                </a:lnTo>
                <a:lnTo>
                  <a:pt x="59310" y="29746"/>
                </a:lnTo>
                <a:lnTo>
                  <a:pt x="52173" y="28305"/>
                </a:lnTo>
                <a:lnTo>
                  <a:pt x="131717" y="28305"/>
                </a:lnTo>
                <a:lnTo>
                  <a:pt x="124941" y="29746"/>
                </a:lnTo>
                <a:lnTo>
                  <a:pt x="119208" y="33669"/>
                </a:lnTo>
                <a:lnTo>
                  <a:pt x="115239" y="39476"/>
                </a:lnTo>
                <a:lnTo>
                  <a:pt x="113755" y="46566"/>
                </a:lnTo>
                <a:lnTo>
                  <a:pt x="115239" y="54185"/>
                </a:lnTo>
                <a:lnTo>
                  <a:pt x="119208" y="60262"/>
                </a:lnTo>
                <a:lnTo>
                  <a:pt x="124941" y="64286"/>
                </a:lnTo>
                <a:lnTo>
                  <a:pt x="131717" y="65741"/>
                </a:lnTo>
                <a:close/>
              </a:path>
              <a:path w="342264" h="94614">
                <a:moveTo>
                  <a:pt x="210405" y="65741"/>
                </a:moveTo>
                <a:lnTo>
                  <a:pt x="131717" y="65741"/>
                </a:lnTo>
                <a:lnTo>
                  <a:pt x="138359" y="64286"/>
                </a:lnTo>
                <a:lnTo>
                  <a:pt x="143798" y="60262"/>
                </a:lnTo>
                <a:lnTo>
                  <a:pt x="147473" y="54185"/>
                </a:lnTo>
                <a:lnTo>
                  <a:pt x="148823" y="46566"/>
                </a:lnTo>
                <a:lnTo>
                  <a:pt x="148823" y="36522"/>
                </a:lnTo>
                <a:lnTo>
                  <a:pt x="141125" y="28305"/>
                </a:lnTo>
                <a:lnTo>
                  <a:pt x="200997" y="28305"/>
                </a:lnTo>
                <a:lnTo>
                  <a:pt x="193299" y="36522"/>
                </a:lnTo>
                <a:lnTo>
                  <a:pt x="193299" y="46566"/>
                </a:lnTo>
                <a:lnTo>
                  <a:pt x="194649" y="54185"/>
                </a:lnTo>
                <a:lnTo>
                  <a:pt x="198324" y="60262"/>
                </a:lnTo>
                <a:lnTo>
                  <a:pt x="203763" y="64286"/>
                </a:lnTo>
                <a:lnTo>
                  <a:pt x="210405" y="65741"/>
                </a:lnTo>
                <a:close/>
              </a:path>
              <a:path w="342264" h="94614">
                <a:moveTo>
                  <a:pt x="289949" y="65741"/>
                </a:moveTo>
                <a:lnTo>
                  <a:pt x="210405" y="65741"/>
                </a:lnTo>
                <a:lnTo>
                  <a:pt x="217541" y="64286"/>
                </a:lnTo>
                <a:lnTo>
                  <a:pt x="223235" y="60262"/>
                </a:lnTo>
                <a:lnTo>
                  <a:pt x="227003" y="54185"/>
                </a:lnTo>
                <a:lnTo>
                  <a:pt x="228366" y="46566"/>
                </a:lnTo>
                <a:lnTo>
                  <a:pt x="227003" y="39476"/>
                </a:lnTo>
                <a:lnTo>
                  <a:pt x="223235" y="33669"/>
                </a:lnTo>
                <a:lnTo>
                  <a:pt x="217541" y="29746"/>
                </a:lnTo>
                <a:lnTo>
                  <a:pt x="210405" y="28305"/>
                </a:lnTo>
                <a:lnTo>
                  <a:pt x="289949" y="28305"/>
                </a:lnTo>
                <a:lnTo>
                  <a:pt x="282812" y="29746"/>
                </a:lnTo>
                <a:lnTo>
                  <a:pt x="277119" y="33669"/>
                </a:lnTo>
                <a:lnTo>
                  <a:pt x="273350" y="39476"/>
                </a:lnTo>
                <a:lnTo>
                  <a:pt x="271987" y="46566"/>
                </a:lnTo>
                <a:lnTo>
                  <a:pt x="273350" y="54185"/>
                </a:lnTo>
                <a:lnTo>
                  <a:pt x="277119" y="60262"/>
                </a:lnTo>
                <a:lnTo>
                  <a:pt x="282812" y="64286"/>
                </a:lnTo>
                <a:lnTo>
                  <a:pt x="289949" y="65741"/>
                </a:lnTo>
                <a:close/>
              </a:path>
              <a:path w="342264" h="94614">
                <a:moveTo>
                  <a:pt x="342122" y="65741"/>
                </a:moveTo>
                <a:lnTo>
                  <a:pt x="289949" y="65741"/>
                </a:lnTo>
                <a:lnTo>
                  <a:pt x="296591" y="64286"/>
                </a:lnTo>
                <a:lnTo>
                  <a:pt x="302030" y="60262"/>
                </a:lnTo>
                <a:lnTo>
                  <a:pt x="305705" y="54185"/>
                </a:lnTo>
                <a:lnTo>
                  <a:pt x="307055" y="46566"/>
                </a:lnTo>
                <a:lnTo>
                  <a:pt x="307055" y="36522"/>
                </a:lnTo>
                <a:lnTo>
                  <a:pt x="299357" y="28305"/>
                </a:lnTo>
                <a:lnTo>
                  <a:pt x="342122" y="28305"/>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052933" y="3577511"/>
            <a:ext cx="342265" cy="66040"/>
          </a:xfrm>
          <a:custGeom>
            <a:avLst/>
            <a:gdLst/>
            <a:ahLst/>
            <a:cxnLst/>
            <a:rect l="l" t="t" r="r" b="b"/>
            <a:pathLst>
              <a:path w="342264" h="66039">
                <a:moveTo>
                  <a:pt x="342122" y="65741"/>
                </a:moveTo>
                <a:lnTo>
                  <a:pt x="0" y="65741"/>
                </a:lnTo>
                <a:lnTo>
                  <a:pt x="64148" y="0"/>
                </a:lnTo>
                <a:lnTo>
                  <a:pt x="279685" y="0"/>
                </a:lnTo>
                <a:lnTo>
                  <a:pt x="342122" y="65741"/>
                </a:lnTo>
                <a:close/>
              </a:path>
            </a:pathLst>
          </a:custGeom>
          <a:solidFill>
            <a:srgbClr val="00AF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376238" y="3493782"/>
            <a:ext cx="80398" cy="8582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376666" y="3792449"/>
            <a:ext cx="80398" cy="8582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992120" y="3792449"/>
            <a:ext cx="80398" cy="858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000588" y="3494056"/>
            <a:ext cx="81254" cy="85828"/>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931907" y="3227832"/>
            <a:ext cx="1287780" cy="666115"/>
          </a:xfrm>
          <a:custGeom>
            <a:avLst/>
            <a:gdLst/>
            <a:ahLst/>
            <a:cxnLst/>
            <a:rect l="l" t="t" r="r" b="b"/>
            <a:pathLst>
              <a:path w="1287779" h="666114">
                <a:moveTo>
                  <a:pt x="0" y="0"/>
                </a:moveTo>
                <a:lnTo>
                  <a:pt x="1287779" y="0"/>
                </a:lnTo>
                <a:lnTo>
                  <a:pt x="1287779" y="665988"/>
                </a:lnTo>
                <a:lnTo>
                  <a:pt x="0" y="665988"/>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9931907" y="3755416"/>
            <a:ext cx="1287780" cy="147955"/>
          </a:xfrm>
          <a:prstGeom prst="rect">
            <a:avLst/>
          </a:prstGeom>
        </p:spPr>
        <p:txBody>
          <a:bodyPr vert="horz" wrap="square" lIns="0" tIns="12700" rIns="0" bIns="0" rtlCol="0">
            <a:spAutoFit/>
          </a:bodyPr>
          <a:lstStyle/>
          <a:p>
            <a:pPr marL="3270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Orchestration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7" name="object 57"/>
          <p:cNvSpPr/>
          <p:nvPr/>
        </p:nvSpPr>
        <p:spPr>
          <a:xfrm>
            <a:off x="9928859" y="4695444"/>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txBox="1"/>
          <p:nvPr/>
        </p:nvSpPr>
        <p:spPr>
          <a:xfrm>
            <a:off x="9928859" y="5222665"/>
            <a:ext cx="1287780" cy="147955"/>
          </a:xfrm>
          <a:prstGeom prst="rect">
            <a:avLst/>
          </a:prstGeom>
        </p:spPr>
        <p:txBody>
          <a:bodyPr vert="horz" wrap="square" lIns="0" tIns="12700" rIns="0" bIns="0" rtlCol="0">
            <a:spAutoFit/>
          </a:bodyPr>
          <a:lstStyle/>
          <a:p>
            <a:pPr marL="212725"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Case</a:t>
            </a:r>
            <a:r>
              <a:rPr kumimoji="0" sz="800" b="1" i="0" u="none" strike="noStrike" kern="1200" cap="none" spc="-2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Management</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9" name="object 59"/>
          <p:cNvSpPr/>
          <p:nvPr/>
        </p:nvSpPr>
        <p:spPr>
          <a:xfrm>
            <a:off x="9931907" y="3962400"/>
            <a:ext cx="1287780" cy="664845"/>
          </a:xfrm>
          <a:custGeom>
            <a:avLst/>
            <a:gdLst/>
            <a:ahLst/>
            <a:cxnLst/>
            <a:rect l="l" t="t" r="r" b="b"/>
            <a:pathLst>
              <a:path w="1287779" h="664845">
                <a:moveTo>
                  <a:pt x="0" y="0"/>
                </a:moveTo>
                <a:lnTo>
                  <a:pt x="1287779" y="0"/>
                </a:lnTo>
                <a:lnTo>
                  <a:pt x="1287779" y="664463"/>
                </a:lnTo>
                <a:lnTo>
                  <a:pt x="0" y="6644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9931907" y="4489041"/>
            <a:ext cx="1287780" cy="147955"/>
          </a:xfrm>
          <a:prstGeom prst="rect">
            <a:avLst/>
          </a:prstGeom>
        </p:spPr>
        <p:txBody>
          <a:bodyPr vert="horz" wrap="square" lIns="0" tIns="12700" rIns="0" bIns="0" rtlCol="0">
            <a:spAutoFit/>
          </a:bodyPr>
          <a:lstStyle/>
          <a:p>
            <a:pPr marL="36703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5" normalizeH="0" baseline="0" noProof="0" dirty="0">
                <a:ln>
                  <a:noFill/>
                </a:ln>
                <a:solidFill>
                  <a:srgbClr val="FFFFFF"/>
                </a:solidFill>
                <a:effectLst/>
                <a:uLnTx/>
                <a:uFillTx/>
                <a:latin typeface="Segoe UI Semibold"/>
                <a:ea typeface="+mn-ea"/>
                <a:cs typeface="Segoe UI Semibold"/>
              </a:rPr>
              <a:t>Automation</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1" name="object 61"/>
          <p:cNvSpPr/>
          <p:nvPr/>
        </p:nvSpPr>
        <p:spPr>
          <a:xfrm>
            <a:off x="8542019" y="3828288"/>
            <a:ext cx="1022985" cy="931544"/>
          </a:xfrm>
          <a:custGeom>
            <a:avLst/>
            <a:gdLst/>
            <a:ahLst/>
            <a:cxnLst/>
            <a:rect l="l" t="t" r="r" b="b"/>
            <a:pathLst>
              <a:path w="1022984" h="931545">
                <a:moveTo>
                  <a:pt x="0" y="0"/>
                </a:moveTo>
                <a:lnTo>
                  <a:pt x="1022603" y="0"/>
                </a:lnTo>
                <a:lnTo>
                  <a:pt x="1022603" y="931163"/>
                </a:lnTo>
                <a:lnTo>
                  <a:pt x="0" y="931163"/>
                </a:lnTo>
                <a:lnTo>
                  <a:pt x="0" y="0"/>
                </a:lnTo>
                <a:close/>
              </a:path>
            </a:pathLst>
          </a:custGeom>
          <a:solidFill>
            <a:srgbClr val="2525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8542019" y="4622438"/>
            <a:ext cx="1022985" cy="147955"/>
          </a:xfrm>
          <a:prstGeom prst="rect">
            <a:avLst/>
          </a:prstGeom>
        </p:spPr>
        <p:txBody>
          <a:bodyPr vert="horz" wrap="square" lIns="0" tIns="12700" rIns="0" bIns="0" rtlCol="0">
            <a:spAutoFit/>
          </a:bodyPr>
          <a:lstStyle/>
          <a:p>
            <a:pPr marL="7747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Alert Publisher</a:t>
            </a:r>
            <a:r>
              <a:rPr kumimoji="0" sz="800" b="1" i="0" u="none" strike="noStrike" kern="1200" cap="none" spc="-55" normalizeH="0" baseline="0" noProof="0" dirty="0">
                <a:ln>
                  <a:noFill/>
                </a:ln>
                <a:solidFill>
                  <a:srgbClr val="FFFFFF"/>
                </a:solidFill>
                <a:effectLst/>
                <a:uLnTx/>
                <a:uFillTx/>
                <a:latin typeface="Segoe UI Semibold"/>
                <a:ea typeface="+mn-ea"/>
                <a:cs typeface="Segoe UI Semibold"/>
              </a:rPr>
              <a:t> </a:t>
            </a:r>
            <a:r>
              <a:rPr kumimoji="0" sz="800" b="1" i="0" u="none" strike="noStrike" kern="1200" cap="none" spc="0" normalizeH="0" baseline="0" noProof="0" dirty="0">
                <a:ln>
                  <a:noFill/>
                </a:ln>
                <a:solidFill>
                  <a:srgbClr val="FFFFFF"/>
                </a:solidFill>
                <a:effectLst/>
                <a:uLnTx/>
                <a:uFillTx/>
                <a:latin typeface="Segoe UI Semibold"/>
                <a:ea typeface="+mn-ea"/>
                <a:cs typeface="Segoe UI Semibold"/>
              </a:rPr>
              <a:t>API</a:t>
            </a:r>
            <a:endParaRPr kumimoji="0" sz="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8827006" y="4053839"/>
            <a:ext cx="452627" cy="481583"/>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10399776" y="3351276"/>
            <a:ext cx="347471" cy="34747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10378440" y="4055364"/>
            <a:ext cx="435863" cy="41300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10383012" y="4805171"/>
            <a:ext cx="426719" cy="3520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10539985" y="4945481"/>
            <a:ext cx="111149" cy="14441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3846576" y="4081271"/>
            <a:ext cx="532130" cy="381000"/>
          </a:xfrm>
          <a:custGeom>
            <a:avLst/>
            <a:gdLst/>
            <a:ahLst/>
            <a:cxnLst/>
            <a:rect l="l" t="t" r="r" b="b"/>
            <a:pathLst>
              <a:path w="532129" h="381000">
                <a:moveTo>
                  <a:pt x="341376" y="0"/>
                </a:moveTo>
                <a:lnTo>
                  <a:pt x="341376" y="95250"/>
                </a:lnTo>
                <a:lnTo>
                  <a:pt x="0" y="95250"/>
                </a:lnTo>
                <a:lnTo>
                  <a:pt x="0" y="285750"/>
                </a:lnTo>
                <a:lnTo>
                  <a:pt x="341376" y="285750"/>
                </a:lnTo>
                <a:lnTo>
                  <a:pt x="341376" y="381000"/>
                </a:lnTo>
                <a:lnTo>
                  <a:pt x="531876" y="190500"/>
                </a:lnTo>
                <a:lnTo>
                  <a:pt x="341376"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866888" y="4081271"/>
            <a:ext cx="462280" cy="381000"/>
          </a:xfrm>
          <a:custGeom>
            <a:avLst/>
            <a:gdLst/>
            <a:ahLst/>
            <a:cxnLst/>
            <a:rect l="l" t="t" r="r" b="b"/>
            <a:pathLst>
              <a:path w="462279" h="381000">
                <a:moveTo>
                  <a:pt x="271272" y="0"/>
                </a:moveTo>
                <a:lnTo>
                  <a:pt x="271272" y="95250"/>
                </a:lnTo>
                <a:lnTo>
                  <a:pt x="0" y="95250"/>
                </a:lnTo>
                <a:lnTo>
                  <a:pt x="0" y="285750"/>
                </a:lnTo>
                <a:lnTo>
                  <a:pt x="271272" y="285750"/>
                </a:lnTo>
                <a:lnTo>
                  <a:pt x="271272" y="381000"/>
                </a:lnTo>
                <a:lnTo>
                  <a:pt x="461772" y="190500"/>
                </a:lnTo>
                <a:lnTo>
                  <a:pt x="271272"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7789164" y="6089902"/>
            <a:ext cx="2307590" cy="381000"/>
          </a:xfrm>
          <a:custGeom>
            <a:avLst/>
            <a:gdLst/>
            <a:ahLst/>
            <a:cxnLst/>
            <a:rect l="l" t="t" r="r" b="b"/>
            <a:pathLst>
              <a:path w="2307590" h="381000">
                <a:moveTo>
                  <a:pt x="190500" y="0"/>
                </a:moveTo>
                <a:lnTo>
                  <a:pt x="0" y="190499"/>
                </a:lnTo>
                <a:lnTo>
                  <a:pt x="190500" y="380999"/>
                </a:lnTo>
                <a:lnTo>
                  <a:pt x="190500" y="285749"/>
                </a:lnTo>
                <a:lnTo>
                  <a:pt x="2307336" y="285749"/>
                </a:lnTo>
                <a:lnTo>
                  <a:pt x="2307336" y="95249"/>
                </a:lnTo>
                <a:lnTo>
                  <a:pt x="190500" y="95249"/>
                </a:lnTo>
                <a:lnTo>
                  <a:pt x="190500"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8626399" y="6162066"/>
            <a:ext cx="85280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Investigation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p:nvPr/>
        </p:nvSpPr>
        <p:spPr>
          <a:xfrm>
            <a:off x="4614672" y="3372611"/>
            <a:ext cx="335279" cy="335279"/>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73"/>
          <p:cNvSpPr txBox="1"/>
          <p:nvPr/>
        </p:nvSpPr>
        <p:spPr>
          <a:xfrm>
            <a:off x="5110989" y="3455311"/>
            <a:ext cx="16795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Connect Diverse</a:t>
            </a:r>
            <a:r>
              <a:rPr kumimoji="0" sz="1200" b="0" i="0" u="none" strike="noStrike" kern="1200" cap="none" spc="-8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4" name="object 74"/>
          <p:cNvSpPr/>
          <p:nvPr/>
        </p:nvSpPr>
        <p:spPr>
          <a:xfrm>
            <a:off x="4588764" y="3870959"/>
            <a:ext cx="409943" cy="411479"/>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5108805" y="3980243"/>
            <a:ext cx="216154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Log Search Across Data</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Sources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6" name="object 76"/>
          <p:cNvSpPr/>
          <p:nvPr/>
        </p:nvSpPr>
        <p:spPr>
          <a:xfrm>
            <a:off x="4607052" y="5006340"/>
            <a:ext cx="359651" cy="3596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5098973" y="4538826"/>
            <a:ext cx="11633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dirty="0">
                <a:ln>
                  <a:noFill/>
                </a:ln>
                <a:solidFill>
                  <a:srgbClr val="FFFFFF"/>
                </a:solidFill>
                <a:effectLst/>
                <a:uLnTx/>
                <a:uFillTx/>
                <a:latin typeface="Segoe UI"/>
                <a:ea typeface="+mn-ea"/>
                <a:cs typeface="Segoe UI"/>
              </a:rPr>
              <a:t>OT+IT</a:t>
            </a:r>
            <a:r>
              <a:rPr kumimoji="0" sz="1200" b="0" i="0" u="none" strike="noStrike" kern="1200" cap="none" spc="-4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Playbooks</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8" name="object 78"/>
          <p:cNvSpPr/>
          <p:nvPr/>
        </p:nvSpPr>
        <p:spPr>
          <a:xfrm>
            <a:off x="4602479" y="5596128"/>
            <a:ext cx="316991" cy="324611"/>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5087513" y="5528797"/>
            <a:ext cx="1608455" cy="3911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Segoe UI"/>
                <a:ea typeface="+mn-ea"/>
                <a:cs typeface="Segoe UI"/>
              </a:rPr>
              <a:t>ML </a:t>
            </a:r>
            <a:r>
              <a:rPr kumimoji="0" sz="1200" b="0" i="0" u="none" strike="noStrike" kern="1200" cap="none" spc="-15" normalizeH="0" baseline="0" noProof="0" dirty="0">
                <a:ln>
                  <a:noFill/>
                </a:ln>
                <a:solidFill>
                  <a:srgbClr val="FFFFFF"/>
                </a:solidFill>
                <a:effectLst/>
                <a:uLnTx/>
                <a:uFillTx/>
                <a:latin typeface="Segoe UI"/>
                <a:ea typeface="+mn-ea"/>
                <a:cs typeface="Segoe UI"/>
              </a:rPr>
              <a:t>Powered</a:t>
            </a:r>
            <a:r>
              <a:rPr kumimoji="0" sz="1200" b="0" i="0" u="none" strike="noStrike" kern="1200" cap="none" spc="-95"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Detections  Bring </a:t>
            </a:r>
            <a:r>
              <a:rPr kumimoji="0" sz="1200" b="0" i="0" u="none" strike="noStrike" kern="1200" cap="none" spc="-30" normalizeH="0" baseline="0" noProof="0" dirty="0">
                <a:ln>
                  <a:noFill/>
                </a:ln>
                <a:solidFill>
                  <a:srgbClr val="FFFFFF"/>
                </a:solidFill>
                <a:effectLst/>
                <a:uLnTx/>
                <a:uFillTx/>
                <a:latin typeface="Segoe UI"/>
                <a:ea typeface="+mn-ea"/>
                <a:cs typeface="Segoe UI"/>
              </a:rPr>
              <a:t>Your </a:t>
            </a:r>
            <a:r>
              <a:rPr kumimoji="0" sz="1200" b="0" i="0" u="none" strike="noStrike" kern="1200" cap="none" spc="-5" normalizeH="0" baseline="0" noProof="0" dirty="0">
                <a:ln>
                  <a:noFill/>
                </a:ln>
                <a:solidFill>
                  <a:srgbClr val="FFFFFF"/>
                </a:solidFill>
                <a:effectLst/>
                <a:uLnTx/>
                <a:uFillTx/>
                <a:latin typeface="Segoe UI"/>
                <a:ea typeface="+mn-ea"/>
                <a:cs typeface="Segoe UI"/>
              </a:rPr>
              <a:t>Own</a:t>
            </a:r>
            <a:r>
              <a:rPr kumimoji="0" sz="1200" b="0" i="0" u="none" strike="noStrike" kern="1200" cap="none" spc="-40" normalizeH="0" baseline="0" noProof="0" dirty="0">
                <a:ln>
                  <a:noFill/>
                </a:ln>
                <a:solidFill>
                  <a:srgbClr val="FFFFFF"/>
                </a:solidFill>
                <a:effectLst/>
                <a:uLnTx/>
                <a:uFillTx/>
                <a:latin typeface="Segoe UI"/>
                <a:ea typeface="+mn-ea"/>
                <a:cs typeface="Segoe UI"/>
              </a:rPr>
              <a:t> </a:t>
            </a:r>
            <a:r>
              <a:rPr kumimoji="0" sz="1200" b="0" i="0" u="none" strike="noStrike" kern="1200" cap="none" spc="0" normalizeH="0" baseline="0" noProof="0" dirty="0">
                <a:ln>
                  <a:noFill/>
                </a:ln>
                <a:solidFill>
                  <a:srgbClr val="FFFFFF"/>
                </a:solidFill>
                <a:effectLst/>
                <a:uLnTx/>
                <a:uFillTx/>
                <a:latin typeface="Segoe UI"/>
                <a:ea typeface="+mn-ea"/>
                <a:cs typeface="Segoe UI"/>
              </a:rPr>
              <a:t>ML</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0" name="object 80"/>
          <p:cNvSpPr/>
          <p:nvPr/>
        </p:nvSpPr>
        <p:spPr>
          <a:xfrm>
            <a:off x="4584191" y="4436364"/>
            <a:ext cx="429767" cy="43129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107176" y="5045608"/>
            <a:ext cx="178816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Segoe UI"/>
                <a:ea typeface="+mn-ea"/>
                <a:cs typeface="Segoe UI"/>
              </a:rPr>
              <a:t>Alerts </a:t>
            </a:r>
            <a:r>
              <a:rPr kumimoji="0" sz="1200" b="0" i="0" u="none" strike="noStrike" kern="1200" cap="none" spc="-5" normalizeH="0" baseline="0" noProof="0" dirty="0">
                <a:ln>
                  <a:noFill/>
                </a:ln>
                <a:solidFill>
                  <a:srgbClr val="FFFFFF"/>
                </a:solidFill>
                <a:effectLst/>
                <a:uLnTx/>
                <a:uFillTx/>
                <a:latin typeface="Segoe UI"/>
                <a:ea typeface="+mn-ea"/>
                <a:cs typeface="Segoe UI"/>
              </a:rPr>
              <a:t>with </a:t>
            </a:r>
            <a:r>
              <a:rPr kumimoji="0" sz="1200" b="0" i="0" u="none" strike="noStrike" kern="1200" cap="none" spc="-10" normalizeH="0" baseline="0" noProof="0" dirty="0">
                <a:ln>
                  <a:noFill/>
                </a:ln>
                <a:solidFill>
                  <a:srgbClr val="FFFFFF"/>
                </a:solidFill>
                <a:effectLst/>
                <a:uLnTx/>
                <a:uFillTx/>
                <a:latin typeface="Segoe UI"/>
                <a:ea typeface="+mn-ea"/>
                <a:cs typeface="Segoe UI"/>
              </a:rPr>
              <a:t>Reduced</a:t>
            </a:r>
            <a:r>
              <a:rPr kumimoji="0" sz="1200" b="0" i="0" u="none" strike="noStrike" kern="1200" cap="none" spc="-80" normalizeH="0" baseline="0" noProof="0" dirty="0">
                <a:ln>
                  <a:noFill/>
                </a:ln>
                <a:solidFill>
                  <a:srgbClr val="FFFFFF"/>
                </a:solidFill>
                <a:effectLst/>
                <a:uLnTx/>
                <a:uFillTx/>
                <a:latin typeface="Segoe UI"/>
                <a:ea typeface="+mn-ea"/>
                <a:cs typeface="Segoe UI"/>
              </a:rPr>
              <a:t> </a:t>
            </a:r>
            <a:r>
              <a:rPr kumimoji="0" sz="1200" b="0" i="0" u="none" strike="noStrike" kern="1200" cap="none" spc="-5" normalizeH="0" baseline="0" noProof="0" dirty="0">
                <a:ln>
                  <a:noFill/>
                </a:ln>
                <a:solidFill>
                  <a:srgbClr val="FFFFFF"/>
                </a:solidFill>
                <a:effectLst/>
                <a:uLnTx/>
                <a:uFillTx/>
                <a:latin typeface="Segoe UI"/>
                <a:ea typeface="+mn-ea"/>
                <a:cs typeface="Segoe UI"/>
              </a:rPr>
              <a:t>Noise</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82" name="object 82"/>
          <p:cNvSpPr/>
          <p:nvPr/>
        </p:nvSpPr>
        <p:spPr>
          <a:xfrm>
            <a:off x="1368557" y="4227574"/>
            <a:ext cx="204470" cy="508000"/>
          </a:xfrm>
          <a:custGeom>
            <a:avLst/>
            <a:gdLst/>
            <a:ahLst/>
            <a:cxnLst/>
            <a:rect l="l" t="t" r="r" b="b"/>
            <a:pathLst>
              <a:path w="204469" h="508000">
                <a:moveTo>
                  <a:pt x="102107" y="0"/>
                </a:moveTo>
                <a:lnTo>
                  <a:pt x="83639" y="4269"/>
                </a:lnTo>
                <a:lnTo>
                  <a:pt x="68429" y="15859"/>
                </a:lnTo>
                <a:lnTo>
                  <a:pt x="58107" y="32939"/>
                </a:lnTo>
                <a:lnTo>
                  <a:pt x="54305" y="53682"/>
                </a:lnTo>
                <a:lnTo>
                  <a:pt x="54305" y="292785"/>
                </a:lnTo>
                <a:lnTo>
                  <a:pt x="32071" y="310475"/>
                </a:lnTo>
                <a:lnTo>
                  <a:pt x="14932" y="333655"/>
                </a:lnTo>
                <a:lnTo>
                  <a:pt x="3902" y="361410"/>
                </a:lnTo>
                <a:lnTo>
                  <a:pt x="0" y="392823"/>
                </a:lnTo>
                <a:lnTo>
                  <a:pt x="8010" y="437502"/>
                </a:lnTo>
                <a:lnTo>
                  <a:pt x="29870" y="473946"/>
                </a:lnTo>
                <a:lnTo>
                  <a:pt x="62322" y="498495"/>
                </a:lnTo>
                <a:lnTo>
                  <a:pt x="102107" y="507491"/>
                </a:lnTo>
                <a:lnTo>
                  <a:pt x="141888" y="498495"/>
                </a:lnTo>
                <a:lnTo>
                  <a:pt x="174340" y="473946"/>
                </a:lnTo>
                <a:lnTo>
                  <a:pt x="196203" y="437502"/>
                </a:lnTo>
                <a:lnTo>
                  <a:pt x="204215" y="392823"/>
                </a:lnTo>
                <a:lnTo>
                  <a:pt x="200311" y="361410"/>
                </a:lnTo>
                <a:lnTo>
                  <a:pt x="189277" y="333655"/>
                </a:lnTo>
                <a:lnTo>
                  <a:pt x="172133" y="310475"/>
                </a:lnTo>
                <a:lnTo>
                  <a:pt x="149898" y="292785"/>
                </a:lnTo>
                <a:lnTo>
                  <a:pt x="149898" y="53682"/>
                </a:lnTo>
                <a:lnTo>
                  <a:pt x="146095" y="32939"/>
                </a:lnTo>
                <a:lnTo>
                  <a:pt x="135775" y="15859"/>
                </a:lnTo>
                <a:lnTo>
                  <a:pt x="120569" y="4269"/>
                </a:lnTo>
                <a:lnTo>
                  <a:pt x="102107"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1409700" y="4564379"/>
            <a:ext cx="134620" cy="142240"/>
          </a:xfrm>
          <a:custGeom>
            <a:avLst/>
            <a:gdLst/>
            <a:ahLst/>
            <a:cxnLst/>
            <a:rect l="l" t="t" r="r" b="b"/>
            <a:pathLst>
              <a:path w="134619" h="142239">
                <a:moveTo>
                  <a:pt x="67056" y="0"/>
                </a:moveTo>
                <a:lnTo>
                  <a:pt x="40955" y="5568"/>
                </a:lnTo>
                <a:lnTo>
                  <a:pt x="19640" y="20754"/>
                </a:lnTo>
                <a:lnTo>
                  <a:pt x="5269" y="43280"/>
                </a:lnTo>
                <a:lnTo>
                  <a:pt x="0" y="70866"/>
                </a:lnTo>
                <a:lnTo>
                  <a:pt x="5269" y="98451"/>
                </a:lnTo>
                <a:lnTo>
                  <a:pt x="19640" y="120977"/>
                </a:lnTo>
                <a:lnTo>
                  <a:pt x="40955" y="136163"/>
                </a:lnTo>
                <a:lnTo>
                  <a:pt x="67056" y="141732"/>
                </a:lnTo>
                <a:lnTo>
                  <a:pt x="93156" y="136163"/>
                </a:lnTo>
                <a:lnTo>
                  <a:pt x="114471" y="120977"/>
                </a:lnTo>
                <a:lnTo>
                  <a:pt x="128842" y="98451"/>
                </a:lnTo>
                <a:lnTo>
                  <a:pt x="134112" y="70866"/>
                </a:lnTo>
                <a:lnTo>
                  <a:pt x="128842" y="43280"/>
                </a:lnTo>
                <a:lnTo>
                  <a:pt x="114471" y="20754"/>
                </a:lnTo>
                <a:lnTo>
                  <a:pt x="93156" y="5568"/>
                </a:lnTo>
                <a:lnTo>
                  <a:pt x="67056"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84"/>
          <p:cNvSpPr/>
          <p:nvPr/>
        </p:nvSpPr>
        <p:spPr>
          <a:xfrm>
            <a:off x="1475994" y="4392929"/>
            <a:ext cx="0" cy="210820"/>
          </a:xfrm>
          <a:custGeom>
            <a:avLst/>
            <a:gdLst/>
            <a:ahLst/>
            <a:cxnLst/>
            <a:rect l="l" t="t" r="r" b="b"/>
            <a:pathLst>
              <a:path h="210820">
                <a:moveTo>
                  <a:pt x="0" y="210312"/>
                </a:moveTo>
                <a:lnTo>
                  <a:pt x="0" y="0"/>
                </a:lnTo>
              </a:path>
            </a:pathLst>
          </a:custGeom>
          <a:ln w="17462">
            <a:solidFill>
              <a:srgbClr val="4FE3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85"/>
          <p:cNvSpPr/>
          <p:nvPr/>
        </p:nvSpPr>
        <p:spPr>
          <a:xfrm>
            <a:off x="865539" y="4276427"/>
            <a:ext cx="443865" cy="431165"/>
          </a:xfrm>
          <a:custGeom>
            <a:avLst/>
            <a:gdLst/>
            <a:ahLst/>
            <a:cxnLst/>
            <a:rect l="l" t="t" r="r" b="b"/>
            <a:pathLst>
              <a:path w="443865" h="431164">
                <a:moveTo>
                  <a:pt x="403478" y="0"/>
                </a:moveTo>
                <a:lnTo>
                  <a:pt x="40004" y="0"/>
                </a:lnTo>
                <a:lnTo>
                  <a:pt x="24442" y="3539"/>
                </a:lnTo>
                <a:lnTo>
                  <a:pt x="11725" y="13187"/>
                </a:lnTo>
                <a:lnTo>
                  <a:pt x="3146" y="27490"/>
                </a:lnTo>
                <a:lnTo>
                  <a:pt x="0" y="44996"/>
                </a:lnTo>
                <a:lnTo>
                  <a:pt x="0" y="385965"/>
                </a:lnTo>
                <a:lnTo>
                  <a:pt x="3146" y="403470"/>
                </a:lnTo>
                <a:lnTo>
                  <a:pt x="11725" y="417774"/>
                </a:lnTo>
                <a:lnTo>
                  <a:pt x="24442" y="427422"/>
                </a:lnTo>
                <a:lnTo>
                  <a:pt x="40004" y="430961"/>
                </a:lnTo>
                <a:lnTo>
                  <a:pt x="403478" y="430961"/>
                </a:lnTo>
                <a:lnTo>
                  <a:pt x="419041" y="427422"/>
                </a:lnTo>
                <a:lnTo>
                  <a:pt x="431758" y="417774"/>
                </a:lnTo>
                <a:lnTo>
                  <a:pt x="440337" y="403470"/>
                </a:lnTo>
                <a:lnTo>
                  <a:pt x="443483" y="385965"/>
                </a:lnTo>
                <a:lnTo>
                  <a:pt x="443483" y="44996"/>
                </a:lnTo>
                <a:lnTo>
                  <a:pt x="440337" y="27490"/>
                </a:lnTo>
                <a:lnTo>
                  <a:pt x="431758" y="13187"/>
                </a:lnTo>
                <a:lnTo>
                  <a:pt x="419041" y="3539"/>
                </a:lnTo>
                <a:lnTo>
                  <a:pt x="403478"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p:nvPr/>
        </p:nvSpPr>
        <p:spPr>
          <a:xfrm>
            <a:off x="1002731" y="4390707"/>
            <a:ext cx="181584" cy="19697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txBox="1"/>
          <p:nvPr/>
        </p:nvSpPr>
        <p:spPr>
          <a:xfrm>
            <a:off x="1915049" y="4269464"/>
            <a:ext cx="1623060" cy="482600"/>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FFFFFF"/>
                </a:solidFill>
                <a:effectLst/>
                <a:uLnTx/>
                <a:uFillTx/>
                <a:latin typeface="Segoe UI"/>
                <a:ea typeface="+mn-ea"/>
                <a:cs typeface="Segoe UI"/>
              </a:rPr>
              <a:t>Industrial Control </a:t>
            </a:r>
            <a:r>
              <a:rPr kumimoji="0" sz="1000" b="0" i="0" u="none" strike="noStrike" kern="1200" cap="none" spc="-10" normalizeH="0" baseline="0" noProof="0" dirty="0">
                <a:ln>
                  <a:noFill/>
                </a:ln>
                <a:solidFill>
                  <a:srgbClr val="FFFFFF"/>
                </a:solidFill>
                <a:effectLst/>
                <a:uLnTx/>
                <a:uFillTx/>
                <a:latin typeface="Segoe UI"/>
                <a:ea typeface="+mn-ea"/>
                <a:cs typeface="Segoe UI"/>
              </a:rPr>
              <a:t>Systems </a:t>
            </a:r>
            <a:r>
              <a:rPr kumimoji="0" sz="1000" b="0" i="0" u="none" strike="noStrike" kern="1200" cap="none" spc="-5" normalizeH="0" baseline="0" noProof="0" dirty="0">
                <a:ln>
                  <a:noFill/>
                </a:ln>
                <a:solidFill>
                  <a:srgbClr val="FFFFFF"/>
                </a:solidFill>
                <a:effectLst/>
                <a:uLnTx/>
                <a:uFillTx/>
                <a:latin typeface="Segoe UI"/>
                <a:ea typeface="+mn-ea"/>
                <a:cs typeface="Segoe UI"/>
              </a:rPr>
              <a:t>&amp;  Industrial IoT </a:t>
            </a:r>
            <a:r>
              <a:rPr kumimoji="0" sz="1000" b="0" i="0" u="none" strike="noStrike" kern="1200" cap="none" spc="-10" normalizeH="0" baseline="0" noProof="0" dirty="0">
                <a:ln>
                  <a:noFill/>
                </a:ln>
                <a:solidFill>
                  <a:srgbClr val="FFFFFF"/>
                </a:solidFill>
                <a:effectLst/>
                <a:uLnTx/>
                <a:uFillTx/>
                <a:latin typeface="Segoe UI"/>
                <a:ea typeface="+mn-ea"/>
                <a:cs typeface="Segoe UI"/>
              </a:rPr>
              <a:t>Devices  (</a:t>
            </a:r>
            <a:r>
              <a:rPr kumimoji="0" sz="1000" b="1" i="0" u="none" strike="noStrike" kern="1200" cap="none" spc="-10" normalizeH="0" baseline="0" noProof="0" dirty="0">
                <a:ln>
                  <a:noFill/>
                </a:ln>
                <a:solidFill>
                  <a:srgbClr val="FFFFFF"/>
                </a:solidFill>
                <a:effectLst/>
                <a:uLnTx/>
                <a:uFillTx/>
                <a:latin typeface="Segoe UI"/>
                <a:ea typeface="+mn-ea"/>
                <a:cs typeface="Segoe UI"/>
              </a:rPr>
              <a:t>Azure </a:t>
            </a:r>
            <a:r>
              <a:rPr kumimoji="0" sz="1000" b="1" i="0" u="none" strike="noStrike" kern="1200" cap="none" spc="-5" normalizeH="0" baseline="0" noProof="0" dirty="0">
                <a:ln>
                  <a:noFill/>
                </a:ln>
                <a:solidFill>
                  <a:srgbClr val="FFFFFF"/>
                </a:solidFill>
                <a:effectLst/>
                <a:uLnTx/>
                <a:uFillTx/>
                <a:latin typeface="Segoe UI"/>
                <a:ea typeface="+mn-ea"/>
                <a:cs typeface="Segoe UI"/>
              </a:rPr>
              <a:t>Defender for</a:t>
            </a:r>
            <a:r>
              <a:rPr kumimoji="0" sz="1000" b="1" i="0" u="none" strike="noStrike" kern="1200" cap="none" spc="5" normalizeH="0" baseline="0" noProof="0" dirty="0">
                <a:ln>
                  <a:noFill/>
                </a:ln>
                <a:solidFill>
                  <a:srgbClr val="FFFFFF"/>
                </a:solidFill>
                <a:effectLst/>
                <a:uLnTx/>
                <a:uFillTx/>
                <a:latin typeface="Segoe UI"/>
                <a:ea typeface="+mn-ea"/>
                <a:cs typeface="Segoe UI"/>
              </a:rPr>
              <a:t> </a:t>
            </a:r>
            <a:r>
              <a:rPr kumimoji="0" sz="1000" b="1" i="0" u="none" strike="noStrike" kern="1200" cap="none" spc="-5" normalizeH="0" baseline="0" noProof="0" dirty="0">
                <a:ln>
                  <a:noFill/>
                </a:ln>
                <a:solidFill>
                  <a:srgbClr val="FFFFFF"/>
                </a:solidFill>
                <a:effectLst/>
                <a:uLnTx/>
                <a:uFillTx/>
                <a:latin typeface="Segoe UI"/>
                <a:ea typeface="+mn-ea"/>
                <a:cs typeface="Segoe UI"/>
              </a:rPr>
              <a:t>IoT)</a:t>
            </a:r>
            <a:endParaRPr kumimoji="0" sz="10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88" name="object 88"/>
          <p:cNvSpPr/>
          <p:nvPr/>
        </p:nvSpPr>
        <p:spPr>
          <a:xfrm>
            <a:off x="1807457" y="5428488"/>
            <a:ext cx="494030" cy="239395"/>
          </a:xfrm>
          <a:custGeom>
            <a:avLst/>
            <a:gdLst/>
            <a:ahLst/>
            <a:cxnLst/>
            <a:rect l="l" t="t" r="r" b="b"/>
            <a:pathLst>
              <a:path w="494030" h="239395">
                <a:moveTo>
                  <a:pt x="245872" y="0"/>
                </a:moveTo>
                <a:lnTo>
                  <a:pt x="79908" y="119634"/>
                </a:lnTo>
                <a:lnTo>
                  <a:pt x="77863" y="119634"/>
                </a:lnTo>
                <a:lnTo>
                  <a:pt x="0" y="239268"/>
                </a:lnTo>
                <a:lnTo>
                  <a:pt x="493776" y="239268"/>
                </a:lnTo>
                <a:lnTo>
                  <a:pt x="415925" y="119634"/>
                </a:lnTo>
                <a:lnTo>
                  <a:pt x="24587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1886706" y="5323332"/>
            <a:ext cx="338455" cy="224154"/>
          </a:xfrm>
          <a:custGeom>
            <a:avLst/>
            <a:gdLst/>
            <a:ahLst/>
            <a:cxnLst/>
            <a:rect l="l" t="t" r="r" b="b"/>
            <a:pathLst>
              <a:path w="338455" h="224154">
                <a:moveTo>
                  <a:pt x="331825" y="0"/>
                </a:moveTo>
                <a:lnTo>
                  <a:pt x="6515" y="0"/>
                </a:lnTo>
                <a:lnTo>
                  <a:pt x="0" y="6172"/>
                </a:lnTo>
                <a:lnTo>
                  <a:pt x="0" y="224028"/>
                </a:lnTo>
                <a:lnTo>
                  <a:pt x="338327" y="224028"/>
                </a:lnTo>
                <a:lnTo>
                  <a:pt x="338327" y="6172"/>
                </a:lnTo>
                <a:lnTo>
                  <a:pt x="331825"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886711" y="5323332"/>
            <a:ext cx="287020" cy="224154"/>
          </a:xfrm>
          <a:custGeom>
            <a:avLst/>
            <a:gdLst/>
            <a:ahLst/>
            <a:cxnLst/>
            <a:rect l="l" t="t" r="r" b="b"/>
            <a:pathLst>
              <a:path w="287019" h="224154">
                <a:moveTo>
                  <a:pt x="286512" y="0"/>
                </a:moveTo>
                <a:lnTo>
                  <a:pt x="4343" y="0"/>
                </a:lnTo>
                <a:lnTo>
                  <a:pt x="0" y="6172"/>
                </a:lnTo>
                <a:lnTo>
                  <a:pt x="0" y="224028"/>
                </a:lnTo>
                <a:lnTo>
                  <a:pt x="49923" y="224028"/>
                </a:lnTo>
                <a:lnTo>
                  <a:pt x="28651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2058923" y="5672328"/>
            <a:ext cx="325120" cy="73660"/>
          </a:xfrm>
          <a:custGeom>
            <a:avLst/>
            <a:gdLst/>
            <a:ahLst/>
            <a:cxnLst/>
            <a:rect l="l" t="t" r="r" b="b"/>
            <a:pathLst>
              <a:path w="325119" h="73660">
                <a:moveTo>
                  <a:pt x="0" y="73146"/>
                </a:moveTo>
                <a:lnTo>
                  <a:pt x="324612" y="73146"/>
                </a:lnTo>
                <a:lnTo>
                  <a:pt x="324612" y="0"/>
                </a:lnTo>
                <a:lnTo>
                  <a:pt x="0" y="0"/>
                </a:lnTo>
                <a:lnTo>
                  <a:pt x="0" y="73146"/>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2063495" y="5518403"/>
            <a:ext cx="222504" cy="153924"/>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p:nvPr/>
        </p:nvSpPr>
        <p:spPr>
          <a:xfrm>
            <a:off x="2058929" y="5516879"/>
            <a:ext cx="325120" cy="155575"/>
          </a:xfrm>
          <a:custGeom>
            <a:avLst/>
            <a:gdLst/>
            <a:ahLst/>
            <a:cxnLst/>
            <a:rect l="l" t="t" r="r" b="b"/>
            <a:pathLst>
              <a:path w="325119" h="155575">
                <a:moveTo>
                  <a:pt x="317703" y="0"/>
                </a:moveTo>
                <a:lnTo>
                  <a:pt x="6896" y="0"/>
                </a:lnTo>
                <a:lnTo>
                  <a:pt x="0" y="8178"/>
                </a:lnTo>
                <a:lnTo>
                  <a:pt x="0" y="155448"/>
                </a:lnTo>
                <a:lnTo>
                  <a:pt x="324611" y="155448"/>
                </a:lnTo>
                <a:lnTo>
                  <a:pt x="324611" y="8178"/>
                </a:lnTo>
                <a:lnTo>
                  <a:pt x="317703"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object 94"/>
          <p:cNvSpPr/>
          <p:nvPr/>
        </p:nvSpPr>
        <p:spPr>
          <a:xfrm>
            <a:off x="2200655" y="5693664"/>
            <a:ext cx="44450" cy="20320"/>
          </a:xfrm>
          <a:custGeom>
            <a:avLst/>
            <a:gdLst/>
            <a:ahLst/>
            <a:cxnLst/>
            <a:rect l="l" t="t" r="r" b="b"/>
            <a:pathLst>
              <a:path w="44450" h="20320">
                <a:moveTo>
                  <a:pt x="0" y="0"/>
                </a:moveTo>
                <a:lnTo>
                  <a:pt x="44195" y="0"/>
                </a:lnTo>
                <a:lnTo>
                  <a:pt x="44195" y="19812"/>
                </a:lnTo>
                <a:lnTo>
                  <a:pt x="0" y="19812"/>
                </a:lnTo>
                <a:lnTo>
                  <a:pt x="0" y="0"/>
                </a:lnTo>
                <a:close/>
              </a:path>
            </a:pathLst>
          </a:custGeom>
          <a:solidFill>
            <a:srgbClr val="4FE3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2058923" y="5516879"/>
            <a:ext cx="203200" cy="155575"/>
          </a:xfrm>
          <a:custGeom>
            <a:avLst/>
            <a:gdLst/>
            <a:ahLst/>
            <a:cxnLst/>
            <a:rect l="l" t="t" r="r" b="b"/>
            <a:pathLst>
              <a:path w="203200" h="155575">
                <a:moveTo>
                  <a:pt x="202692" y="0"/>
                </a:moveTo>
                <a:lnTo>
                  <a:pt x="6934" y="0"/>
                </a:lnTo>
                <a:lnTo>
                  <a:pt x="0" y="8178"/>
                </a:lnTo>
                <a:lnTo>
                  <a:pt x="0" y="155448"/>
                </a:lnTo>
                <a:lnTo>
                  <a:pt x="38112" y="155448"/>
                </a:lnTo>
                <a:lnTo>
                  <a:pt x="202692"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2266188" y="5297423"/>
            <a:ext cx="192024" cy="184404"/>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9211945" cy="513715"/>
          </a:xfrm>
          <a:prstGeom prst="rect">
            <a:avLst/>
          </a:prstGeom>
        </p:spPr>
        <p:txBody>
          <a:bodyPr vert="horz" wrap="square" lIns="0" tIns="13335" rIns="0" bIns="0" rtlCol="0">
            <a:spAutoFit/>
          </a:bodyPr>
          <a:lstStyle/>
          <a:p>
            <a:pPr marL="12700">
              <a:lnSpc>
                <a:spcPct val="100000"/>
              </a:lnSpc>
              <a:spcBef>
                <a:spcPts val="105"/>
              </a:spcBef>
            </a:pPr>
            <a:r>
              <a:rPr spc="-50" dirty="0"/>
              <a:t>Datacenter </a:t>
            </a:r>
            <a:r>
              <a:rPr spc="-45" dirty="0"/>
              <a:t>Security </a:t>
            </a:r>
            <a:r>
              <a:rPr spc="-50" dirty="0"/>
              <a:t>Monitoring </a:t>
            </a:r>
            <a:r>
              <a:rPr dirty="0"/>
              <a:t>&amp; </a:t>
            </a:r>
            <a:r>
              <a:rPr spc="-55" dirty="0"/>
              <a:t>Response</a:t>
            </a:r>
            <a:r>
              <a:rPr spc="-500" dirty="0"/>
              <a:t> </a:t>
            </a:r>
            <a:r>
              <a:rPr spc="-70" dirty="0"/>
              <a:t>System</a:t>
            </a:r>
          </a:p>
        </p:txBody>
      </p:sp>
      <p:sp>
        <p:nvSpPr>
          <p:cNvPr id="4" name="object 4"/>
          <p:cNvSpPr txBox="1"/>
          <p:nvPr/>
        </p:nvSpPr>
        <p:spPr>
          <a:xfrm>
            <a:off x="511087" y="2068180"/>
            <a:ext cx="10892790" cy="3210560"/>
          </a:xfrm>
          <a:prstGeom prst="rect">
            <a:avLst/>
          </a:prstGeom>
        </p:spPr>
        <p:txBody>
          <a:bodyPr vert="horz" wrap="square" lIns="0" tIns="12065" rIns="0" bIns="0" rtlCol="0">
            <a:spAutoFit/>
          </a:bodyPr>
          <a:lstStyle/>
          <a:p>
            <a:pPr marL="299085" marR="0" lvl="0" indent="-287020" algn="l" defTabSz="914400" rtl="0" eaLnBrk="1" fontAlgn="auto" latinLnBrk="0" hangingPunct="1">
              <a:lnSpc>
                <a:spcPct val="100000"/>
              </a:lnSpc>
              <a:spcBef>
                <a:spcPts val="9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Improved </a:t>
            </a:r>
            <a:r>
              <a:rPr kumimoji="0" sz="1900" b="0" i="0" u="none" strike="noStrike" kern="1200" cap="none" spc="-5" normalizeH="0" baseline="0" noProof="0" dirty="0">
                <a:ln>
                  <a:noFill/>
                </a:ln>
                <a:solidFill>
                  <a:srgbClr val="FFFFFF"/>
                </a:solidFill>
                <a:effectLst/>
                <a:uLnTx/>
                <a:uFillTx/>
                <a:latin typeface="Segoe UI"/>
                <a:ea typeface="+mn-ea"/>
                <a:cs typeface="Segoe UI"/>
              </a:rPr>
              <a:t>critical </a:t>
            </a:r>
            <a:r>
              <a:rPr kumimoji="0" sz="1900" b="0" i="0" u="none" strike="noStrike" kern="1200" cap="none" spc="-10" normalizeH="0" baseline="0" noProof="0" dirty="0">
                <a:ln>
                  <a:noFill/>
                </a:ln>
                <a:solidFill>
                  <a:srgbClr val="FFFFFF"/>
                </a:solidFill>
                <a:effectLst/>
                <a:uLnTx/>
                <a:uFillTx/>
                <a:latin typeface="Segoe UI"/>
                <a:ea typeface="+mn-ea"/>
                <a:cs typeface="Segoe UI"/>
              </a:rPr>
              <a:t>environment </a:t>
            </a:r>
            <a:r>
              <a:rPr kumimoji="0" sz="1900" b="0" i="0" u="none" strike="noStrike" kern="1200" cap="none" spc="0" normalizeH="0" baseline="0" noProof="0" dirty="0">
                <a:ln>
                  <a:noFill/>
                </a:ln>
                <a:solidFill>
                  <a:srgbClr val="FFFFFF"/>
                </a:solidFill>
                <a:effectLst/>
                <a:uLnTx/>
                <a:uFillTx/>
                <a:latin typeface="Segoe UI"/>
                <a:ea typeface="+mn-ea"/>
                <a:cs typeface="Segoe UI"/>
              </a:rPr>
              <a:t>Inventory </a:t>
            </a:r>
            <a:r>
              <a:rPr kumimoji="0" sz="1900" b="0" i="0" u="none" strike="noStrike" kern="1200" cap="none" spc="-10" normalizeH="0" baseline="0" noProof="0" dirty="0">
                <a:ln>
                  <a:noFill/>
                </a:ln>
                <a:solidFill>
                  <a:srgbClr val="FFFFFF"/>
                </a:solidFill>
                <a:effectLst/>
                <a:uLnTx/>
                <a:uFillTx/>
                <a:latin typeface="Segoe UI"/>
                <a:ea typeface="+mn-ea"/>
                <a:cs typeface="Segoe UI"/>
              </a:rPr>
              <a:t>quality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risk-based</a:t>
            </a:r>
            <a:r>
              <a:rPr kumimoji="0" sz="1900" b="0" i="0" u="none" strike="noStrike" kern="1200" cap="none" spc="170"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analysis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5"/>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Correlate </a:t>
            </a:r>
            <a:r>
              <a:rPr kumimoji="0" sz="1900" b="0" i="0" u="none" strike="noStrike" kern="1200" cap="none" spc="-5" normalizeH="0" baseline="0" noProof="0" dirty="0">
                <a:ln>
                  <a:noFill/>
                </a:ln>
                <a:solidFill>
                  <a:srgbClr val="FFFFFF"/>
                </a:solidFill>
                <a:effectLst/>
                <a:uLnTx/>
                <a:uFillTx/>
                <a:latin typeface="Segoe UI"/>
                <a:ea typeface="+mn-ea"/>
                <a:cs typeface="Segoe UI"/>
              </a:rPr>
              <a:t>security-significant events </a:t>
            </a:r>
            <a:r>
              <a:rPr kumimoji="0" sz="1900" b="0" i="0" u="none" strike="noStrike" kern="1200" cap="none" spc="-10" normalizeH="0" baseline="0" noProof="0" dirty="0">
                <a:ln>
                  <a:noFill/>
                </a:ln>
                <a:solidFill>
                  <a:srgbClr val="FFFFFF"/>
                </a:solidFill>
                <a:effectLst/>
                <a:uLnTx/>
                <a:uFillTx/>
                <a:latin typeface="Segoe UI"/>
                <a:ea typeface="+mn-ea"/>
                <a:cs typeface="Segoe UI"/>
              </a:rPr>
              <a:t>across </a:t>
            </a:r>
            <a:r>
              <a:rPr kumimoji="0" sz="1900" b="0" i="0" u="none" strike="noStrike" kern="1200" cap="none" spc="-5" normalizeH="0" baseline="0" noProof="0" dirty="0">
                <a:ln>
                  <a:noFill/>
                </a:ln>
                <a:solidFill>
                  <a:srgbClr val="FFFFFF"/>
                </a:solidFill>
                <a:effectLst/>
                <a:uLnTx/>
                <a:uFillTx/>
                <a:latin typeface="Segoe UI"/>
                <a:ea typeface="+mn-ea"/>
                <a:cs typeface="Segoe UI"/>
              </a:rPr>
              <a:t>multiple</a:t>
            </a:r>
            <a:r>
              <a:rPr kumimoji="0" sz="1900" b="0" i="0" u="none" strike="noStrike" kern="1200" cap="none" spc="105" normalizeH="0" baseline="0" noProof="0" dirty="0">
                <a:ln>
                  <a:noFill/>
                </a:ln>
                <a:solidFill>
                  <a:srgbClr val="FFFFFF"/>
                </a:solidFill>
                <a:effectLst/>
                <a:uLnTx/>
                <a:uFillTx/>
                <a:latin typeface="Segoe UI"/>
                <a:ea typeface="+mn-ea"/>
                <a:cs typeface="Segoe UI"/>
              </a:rPr>
              <a:t> </a:t>
            </a:r>
            <a:r>
              <a:rPr kumimoji="0" sz="19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15"/>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Advanced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detections for ICS networks for known </a:t>
            </a:r>
            <a:r>
              <a:rPr kumimoji="0" sz="1900" b="0" i="0" u="none" strike="noStrike" kern="1200" cap="none" spc="-10" normalizeH="0" baseline="0" noProof="0" dirty="0">
                <a:ln>
                  <a:noFill/>
                </a:ln>
                <a:solidFill>
                  <a:srgbClr val="FFFFFF"/>
                </a:solidFill>
                <a:effectLst/>
                <a:uLnTx/>
                <a:uFillTx/>
                <a:latin typeface="Segoe UI"/>
                <a:ea typeface="+mn-ea"/>
                <a:cs typeface="Segoe UI"/>
              </a:rPr>
              <a:t>malware, </a:t>
            </a:r>
            <a:r>
              <a:rPr kumimoji="0" sz="1900" b="0" i="0" u="none" strike="noStrike" kern="1200" cap="none" spc="-5" normalizeH="0" baseline="0" noProof="0" dirty="0">
                <a:ln>
                  <a:noFill/>
                </a:ln>
                <a:solidFill>
                  <a:srgbClr val="FFFFFF"/>
                </a:solidFill>
                <a:effectLst/>
                <a:uLnTx/>
                <a:uFillTx/>
                <a:latin typeface="Segoe UI"/>
                <a:ea typeface="+mn-ea"/>
                <a:cs typeface="Segoe UI"/>
              </a:rPr>
              <a:t>botnet, </a:t>
            </a:r>
            <a:r>
              <a:rPr kumimoji="0" sz="1900" b="0" i="0" u="none" strike="noStrike" kern="1200" cap="none" spc="-10" normalizeH="0" baseline="0" noProof="0" dirty="0">
                <a:ln>
                  <a:noFill/>
                </a:ln>
                <a:solidFill>
                  <a:srgbClr val="FFFFFF"/>
                </a:solidFill>
                <a:effectLst/>
                <a:uLnTx/>
                <a:uFillTx/>
                <a:latin typeface="Segoe UI"/>
                <a:ea typeface="+mn-ea"/>
                <a:cs typeface="Segoe UI"/>
              </a:rPr>
              <a:t>and command and </a:t>
            </a:r>
            <a:r>
              <a:rPr kumimoji="0" sz="1900" b="0" i="0" u="none" strike="noStrike" kern="1200" cap="none" spc="-5" normalizeH="0" baseline="0" noProof="0" dirty="0">
                <a:ln>
                  <a:noFill/>
                </a:ln>
                <a:solidFill>
                  <a:srgbClr val="FFFFFF"/>
                </a:solidFill>
                <a:effectLst/>
                <a:uLnTx/>
                <a:uFillTx/>
                <a:latin typeface="Segoe UI"/>
                <a:ea typeface="+mn-ea"/>
                <a:cs typeface="Segoe UI"/>
              </a:rPr>
              <a:t>control</a:t>
            </a:r>
            <a:r>
              <a:rPr kumimoji="0" sz="1900" b="0" i="0" u="none" strike="noStrike" kern="1200" cap="none" spc="35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traffic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10" normalizeH="0" baseline="0" noProof="0" dirty="0">
                <a:ln>
                  <a:noFill/>
                </a:ln>
                <a:solidFill>
                  <a:srgbClr val="FFFFFF"/>
                </a:solidFill>
                <a:effectLst/>
                <a:uLnTx/>
                <a:uFillTx/>
                <a:latin typeface="Segoe UI"/>
                <a:ea typeface="+mn-ea"/>
                <a:cs typeface="Segoe UI"/>
              </a:rPr>
              <a:t>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with ML </a:t>
            </a:r>
            <a:r>
              <a:rPr kumimoji="0" sz="1900" b="0" i="0" u="none" strike="noStrike" kern="1200" cap="none" spc="5" normalizeH="0" baseline="0" noProof="0" dirty="0">
                <a:ln>
                  <a:noFill/>
                </a:ln>
                <a:solidFill>
                  <a:srgbClr val="FFFFFF"/>
                </a:solidFill>
                <a:effectLst/>
                <a:uLnTx/>
                <a:uFillTx/>
                <a:latin typeface="Segoe UI"/>
                <a:ea typeface="+mn-ea"/>
                <a:cs typeface="Segoe UI"/>
              </a:rPr>
              <a:t>Support </a:t>
            </a:r>
            <a:r>
              <a:rPr kumimoji="0" sz="1900" b="0" i="0" u="none" strike="noStrike" kern="1200" cap="none" spc="-5" normalizeH="0" baseline="0" noProof="0" dirty="0">
                <a:ln>
                  <a:noFill/>
                </a:ln>
                <a:solidFill>
                  <a:srgbClr val="FFFFFF"/>
                </a:solidFill>
                <a:effectLst/>
                <a:uLnTx/>
                <a:uFillTx/>
                <a:latin typeface="Segoe UI"/>
                <a:ea typeface="+mn-ea"/>
                <a:cs typeface="Segoe UI"/>
              </a:rPr>
              <a:t>for </a:t>
            </a:r>
            <a:r>
              <a:rPr kumimoji="0" sz="1900" b="0" i="0" u="none" strike="noStrike" kern="1200" cap="none" spc="-10" normalizeH="0" baseline="0" noProof="0" dirty="0">
                <a:ln>
                  <a:noFill/>
                </a:ln>
                <a:solidFill>
                  <a:srgbClr val="FFFFFF"/>
                </a:solidFill>
                <a:effectLst/>
                <a:uLnTx/>
                <a:uFillTx/>
                <a:latin typeface="Segoe UI"/>
                <a:ea typeface="+mn-ea"/>
                <a:cs typeface="Segoe UI"/>
              </a:rPr>
              <a:t>Insider threat </a:t>
            </a:r>
            <a:r>
              <a:rPr kumimoji="0" sz="1900" b="0" i="0" u="none" strike="noStrike" kern="1200" cap="none" spc="-5" normalizeH="0" baseline="0" noProof="0" dirty="0">
                <a:ln>
                  <a:noFill/>
                </a:ln>
                <a:solidFill>
                  <a:srgbClr val="FFFFFF"/>
                </a:solidFill>
                <a:effectLst/>
                <a:uLnTx/>
                <a:uFillTx/>
                <a:latin typeface="Segoe UI"/>
                <a:ea typeface="+mn-ea"/>
                <a:cs typeface="Segoe UI"/>
              </a:rPr>
              <a:t>detection </a:t>
            </a:r>
            <a:r>
              <a:rPr kumimoji="0" sz="1900" b="0" i="0" u="none" strike="noStrike" kern="1200" cap="none" spc="-10" normalizeH="0" baseline="0" noProof="0" dirty="0">
                <a:ln>
                  <a:noFill/>
                </a:ln>
                <a:solidFill>
                  <a:srgbClr val="FFFFFF"/>
                </a:solidFill>
                <a:effectLst/>
                <a:uLnTx/>
                <a:uFillTx/>
                <a:latin typeface="Segoe UI"/>
                <a:ea typeface="+mn-ea"/>
                <a:cs typeface="Segoe UI"/>
              </a:rPr>
              <a:t>scenario </a:t>
            </a:r>
            <a:r>
              <a:rPr kumimoji="0" sz="1900" b="0" i="0" u="none" strike="noStrike" kern="1200" cap="none" spc="-5" normalizeH="0" baseline="0" noProof="0" dirty="0">
                <a:ln>
                  <a:noFill/>
                </a:ln>
                <a:solidFill>
                  <a:srgbClr val="FFFFFF"/>
                </a:solidFill>
                <a:effectLst/>
                <a:uLnTx/>
                <a:uFillTx/>
                <a:latin typeface="Segoe UI"/>
                <a:ea typeface="+mn-ea"/>
                <a:cs typeface="Segoe UI"/>
              </a:rPr>
              <a:t>via</a:t>
            </a:r>
            <a:r>
              <a:rPr kumimoji="0" sz="1900" b="0" i="0" u="none" strike="noStrike" kern="1200" cap="none" spc="180" normalizeH="0" baseline="0" noProof="0" dirty="0">
                <a:ln>
                  <a:noFill/>
                </a:ln>
                <a:solidFill>
                  <a:srgbClr val="FFFFFF"/>
                </a:solidFill>
                <a:effectLst/>
                <a:uLnTx/>
                <a:uFillTx/>
                <a:latin typeface="Segoe UI"/>
                <a:ea typeface="+mn-ea"/>
                <a:cs typeface="Segoe UI"/>
              </a:rPr>
              <a:t> </a:t>
            </a:r>
            <a:r>
              <a:rPr kumimoji="0" sz="1900" b="0" i="0" u="none" strike="noStrike" kern="1200" cap="none" spc="0" normalizeH="0" baseline="0" noProof="0" dirty="0">
                <a:ln>
                  <a:noFill/>
                </a:ln>
                <a:solidFill>
                  <a:srgbClr val="FFFFFF"/>
                </a:solidFill>
                <a:effectLst/>
                <a:uLnTx/>
                <a:uFillTx/>
                <a:latin typeface="Segoe UI"/>
                <a:ea typeface="+mn-ea"/>
                <a:cs typeface="Segoe UI"/>
              </a:rPr>
              <a:t>UEBA</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25" normalizeH="0" baseline="0" noProof="0" dirty="0">
                <a:ln>
                  <a:noFill/>
                </a:ln>
                <a:solidFill>
                  <a:srgbClr val="FFFFFF"/>
                </a:solidFill>
                <a:effectLst/>
                <a:uLnTx/>
                <a:uFillTx/>
                <a:latin typeface="Segoe UI"/>
                <a:ea typeface="+mn-ea"/>
                <a:cs typeface="Segoe UI"/>
              </a:rPr>
              <a:t>OT+IT </a:t>
            </a:r>
            <a:r>
              <a:rPr kumimoji="0" sz="1900" b="0" i="0" u="none" strike="noStrike" kern="1200" cap="none" spc="-5" normalizeH="0" baseline="0" noProof="0" dirty="0">
                <a:ln>
                  <a:noFill/>
                </a:ln>
                <a:solidFill>
                  <a:srgbClr val="FFFFFF"/>
                </a:solidFill>
                <a:effectLst/>
                <a:uLnTx/>
                <a:uFillTx/>
                <a:latin typeface="Segoe UI"/>
                <a:ea typeface="+mn-ea"/>
                <a:cs typeface="Segoe UI"/>
              </a:rPr>
              <a:t>Incident </a:t>
            </a:r>
            <a:r>
              <a:rPr kumimoji="0" sz="1900" b="0" i="0" u="none" strike="noStrike" kern="1200" cap="none" spc="-10" normalizeH="0" baseline="0" noProof="0" dirty="0">
                <a:ln>
                  <a:noFill/>
                </a:ln>
                <a:solidFill>
                  <a:srgbClr val="FFFFFF"/>
                </a:solidFill>
                <a:effectLst/>
                <a:uLnTx/>
                <a:uFillTx/>
                <a:latin typeface="Segoe UI"/>
                <a:ea typeface="+mn-ea"/>
                <a:cs typeface="Segoe UI"/>
              </a:rPr>
              <a:t>Response Processes </a:t>
            </a:r>
            <a:r>
              <a:rPr kumimoji="0" sz="1900" b="0" i="0" u="none" strike="noStrike" kern="1200" cap="none" spc="-5" normalizeH="0" baseline="0" noProof="0" dirty="0">
                <a:ln>
                  <a:noFill/>
                </a:ln>
                <a:solidFill>
                  <a:srgbClr val="FFFFFF"/>
                </a:solidFill>
                <a:effectLst/>
                <a:uLnTx/>
                <a:uFillTx/>
                <a:latin typeface="Segoe UI"/>
                <a:ea typeface="+mn-ea"/>
                <a:cs typeface="Segoe UI"/>
              </a:rPr>
              <a:t>&amp; Playbooks </a:t>
            </a:r>
            <a:r>
              <a:rPr kumimoji="0" sz="1900" b="0" i="0" u="none" strike="noStrike" kern="1200" cap="none" spc="-10" normalizeH="0" baseline="0" noProof="0" dirty="0">
                <a:ln>
                  <a:noFill/>
                </a:ln>
                <a:solidFill>
                  <a:srgbClr val="FFFFFF"/>
                </a:solidFill>
                <a:effectLst/>
                <a:uLnTx/>
                <a:uFillTx/>
                <a:latin typeface="Segoe UI"/>
                <a:ea typeface="+mn-ea"/>
                <a:cs typeface="Segoe UI"/>
              </a:rPr>
              <a:t>using </a:t>
            </a:r>
            <a:r>
              <a:rPr kumimoji="0" sz="1900" b="0" i="0" u="none" strike="noStrike" kern="1200" cap="none" spc="-5" normalizeH="0" baseline="0" noProof="0" dirty="0">
                <a:ln>
                  <a:noFill/>
                </a:ln>
                <a:solidFill>
                  <a:srgbClr val="FFFFFF"/>
                </a:solidFill>
                <a:effectLst/>
                <a:uLnTx/>
                <a:uFillTx/>
                <a:latin typeface="Segoe UI"/>
                <a:ea typeface="+mn-ea"/>
                <a:cs typeface="Segoe UI"/>
              </a:rPr>
              <a:t>LogicApps </a:t>
            </a:r>
            <a:r>
              <a:rPr kumimoji="0" sz="1900" b="0" i="0" u="none" strike="noStrike" kern="1200" cap="none" spc="-10" normalizeH="0" baseline="0" noProof="0" dirty="0">
                <a:ln>
                  <a:noFill/>
                </a:ln>
                <a:solidFill>
                  <a:srgbClr val="FFFFFF"/>
                </a:solidFill>
                <a:effectLst/>
                <a:uLnTx/>
                <a:uFillTx/>
                <a:latin typeface="Segoe UI"/>
                <a:ea typeface="+mn-ea"/>
                <a:cs typeface="Segoe UI"/>
              </a:rPr>
              <a:t>integrated </a:t>
            </a:r>
            <a:r>
              <a:rPr kumimoji="0" sz="1900" b="0" i="0" u="none" strike="noStrike" kern="1200" cap="none" spc="-5" normalizeH="0" baseline="0" noProof="0" dirty="0">
                <a:ln>
                  <a:noFill/>
                </a:ln>
                <a:solidFill>
                  <a:srgbClr val="FFFFFF"/>
                </a:solidFill>
                <a:effectLst/>
                <a:uLnTx/>
                <a:uFillTx/>
                <a:latin typeface="Segoe UI"/>
                <a:ea typeface="+mn-ea"/>
                <a:cs typeface="Segoe UI"/>
              </a:rPr>
              <a:t>with </a:t>
            </a:r>
            <a:r>
              <a:rPr kumimoji="0" sz="1900" b="0" i="0" u="none" strike="noStrike" kern="1200" cap="none" spc="-10" normalizeH="0" baseline="0" noProof="0" dirty="0">
                <a:ln>
                  <a:noFill/>
                </a:ln>
                <a:solidFill>
                  <a:srgbClr val="FFFFFF"/>
                </a:solidFill>
                <a:effectLst/>
                <a:uLnTx/>
                <a:uFillTx/>
                <a:latin typeface="Segoe UI"/>
                <a:ea typeface="+mn-ea"/>
                <a:cs typeface="Segoe UI"/>
              </a:rPr>
              <a:t>Microsoft</a:t>
            </a:r>
            <a:r>
              <a:rPr kumimoji="0" sz="1900" b="0" i="0" u="none" strike="noStrike" kern="1200" cap="none" spc="275"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SOC</a:t>
            </a:r>
            <a:endParaRPr kumimoji="0" sz="19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0"/>
              </a:spcBef>
              <a:spcAft>
                <a:spcPts val="0"/>
              </a:spcAft>
              <a:buClr>
                <a:srgbClr val="FFFFFF"/>
              </a:buClr>
              <a:buSzTx/>
              <a:buFont typeface="Arial"/>
              <a:buChar char="•"/>
              <a:tabLst/>
              <a:defRPr/>
            </a:pPr>
            <a:endParaRPr kumimoji="0" sz="1700" b="0" i="0" u="none" strike="noStrike" kern="1200" cap="none" spc="0" normalizeH="0" baseline="0" noProof="0">
              <a:ln>
                <a:noFill/>
              </a:ln>
              <a:solidFill>
                <a:prstClr val="black"/>
              </a:solidFill>
              <a:effectLst/>
              <a:uLnTx/>
              <a:uFillTx/>
              <a:latin typeface="Segoe UI"/>
              <a:ea typeface="+mn-ea"/>
              <a:cs typeface="Segoe UI"/>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1900" b="0" i="0" u="none" strike="noStrike" kern="1200" cap="none" spc="-5" normalizeH="0" baseline="0" noProof="0" dirty="0">
                <a:ln>
                  <a:noFill/>
                </a:ln>
                <a:solidFill>
                  <a:srgbClr val="FFFFFF"/>
                </a:solidFill>
                <a:effectLst/>
                <a:uLnTx/>
                <a:uFillTx/>
                <a:latin typeface="Segoe UI"/>
                <a:ea typeface="+mn-ea"/>
                <a:cs typeface="Segoe UI"/>
              </a:rPr>
              <a:t>Detect Suspicious/Anomalous activity </a:t>
            </a:r>
            <a:r>
              <a:rPr kumimoji="0" sz="1900" b="0" i="0" u="none" strike="noStrike" kern="1200" cap="none" spc="-10" normalizeH="0" baseline="0" noProof="0" dirty="0">
                <a:ln>
                  <a:noFill/>
                </a:ln>
                <a:solidFill>
                  <a:srgbClr val="FFFFFF"/>
                </a:solidFill>
                <a:effectLst/>
                <a:uLnTx/>
                <a:uFillTx/>
                <a:latin typeface="Segoe UI"/>
                <a:ea typeface="+mn-ea"/>
                <a:cs typeface="Segoe UI"/>
              </a:rPr>
              <a:t>while reducing</a:t>
            </a:r>
            <a:r>
              <a:rPr kumimoji="0" sz="1900" b="0" i="0" u="none" strike="noStrike" kern="1200" cap="none" spc="140" normalizeH="0" baseline="0" noProof="0" dirty="0">
                <a:ln>
                  <a:noFill/>
                </a:ln>
                <a:solidFill>
                  <a:srgbClr val="FFFFFF"/>
                </a:solidFill>
                <a:effectLst/>
                <a:uLnTx/>
                <a:uFillTx/>
                <a:latin typeface="Segoe UI"/>
                <a:ea typeface="+mn-ea"/>
                <a:cs typeface="Segoe UI"/>
              </a:rPr>
              <a:t> </a:t>
            </a:r>
            <a:r>
              <a:rPr kumimoji="0" sz="1900" b="0" i="0" u="none" strike="noStrike" kern="1200" cap="none" spc="-5" normalizeH="0" baseline="0" noProof="0" dirty="0">
                <a:ln>
                  <a:noFill/>
                </a:ln>
                <a:solidFill>
                  <a:srgbClr val="FFFFFF"/>
                </a:solidFill>
                <a:effectLst/>
                <a:uLnTx/>
                <a:uFillTx/>
                <a:latin typeface="Segoe UI"/>
                <a:ea typeface="+mn-ea"/>
                <a:cs typeface="Segoe UI"/>
              </a:rPr>
              <a:t>noise</a:t>
            </a:r>
            <a:endParaRPr kumimoji="0" sz="1900" b="0" i="0" u="none" strike="noStrike" kern="1200" cap="none" spc="0" normalizeH="0" baseline="0" noProof="0">
              <a:ln>
                <a:noFill/>
              </a:ln>
              <a:solidFill>
                <a:prstClr val="black"/>
              </a:solidFill>
              <a:effectLst/>
              <a:uLnTx/>
              <a:uFillTx/>
              <a:latin typeface="Segoe UI"/>
              <a:ea typeface="+mn-ea"/>
              <a:cs typeface="Segoe UI"/>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90980"/>
          </a:xfrm>
          <a:custGeom>
            <a:avLst/>
            <a:gdLst/>
            <a:ahLst/>
            <a:cxnLst/>
            <a:rect l="l" t="t" r="r" b="b"/>
            <a:pathLst>
              <a:path w="12192000" h="1490980">
                <a:moveTo>
                  <a:pt x="0" y="1490472"/>
                </a:moveTo>
                <a:lnTo>
                  <a:pt x="12192000" y="1490472"/>
                </a:lnTo>
                <a:lnTo>
                  <a:pt x="12192000" y="0"/>
                </a:lnTo>
                <a:lnTo>
                  <a:pt x="0" y="0"/>
                </a:lnTo>
                <a:lnTo>
                  <a:pt x="0" y="14904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59551" y="436036"/>
            <a:ext cx="5684520" cy="815975"/>
          </a:xfrm>
          <a:prstGeom prst="rect">
            <a:avLst/>
          </a:prstGeom>
        </p:spPr>
        <p:txBody>
          <a:bodyPr vert="horz" wrap="square" lIns="0" tIns="13335" rIns="0" bIns="0" rtlCol="0">
            <a:spAutoFit/>
          </a:bodyPr>
          <a:lstStyle/>
          <a:p>
            <a:pPr algn="ctr">
              <a:lnSpc>
                <a:spcPts val="2390"/>
              </a:lnSpc>
              <a:spcBef>
                <a:spcPts val="105"/>
              </a:spcBef>
            </a:pPr>
            <a:r>
              <a:rPr sz="2000" spc="-15" dirty="0">
                <a:solidFill>
                  <a:srgbClr val="50E6FF"/>
                </a:solidFill>
              </a:rPr>
              <a:t>TRITON </a:t>
            </a:r>
            <a:r>
              <a:rPr sz="2000" dirty="0">
                <a:solidFill>
                  <a:srgbClr val="50E6FF"/>
                </a:solidFill>
              </a:rPr>
              <a:t>Kill</a:t>
            </a:r>
            <a:r>
              <a:rPr sz="2000" spc="-5" dirty="0">
                <a:solidFill>
                  <a:srgbClr val="50E6FF"/>
                </a:solidFill>
              </a:rPr>
              <a:t> </a:t>
            </a:r>
            <a:r>
              <a:rPr sz="2000" dirty="0">
                <a:solidFill>
                  <a:srgbClr val="50E6FF"/>
                </a:solidFill>
              </a:rPr>
              <a:t>Chain</a:t>
            </a:r>
            <a:endParaRPr sz="2000"/>
          </a:p>
          <a:p>
            <a:pPr algn="ctr">
              <a:lnSpc>
                <a:spcPts val="3829"/>
              </a:lnSpc>
            </a:pPr>
            <a:r>
              <a:rPr spc="-50" dirty="0"/>
              <a:t>Attack </a:t>
            </a:r>
            <a:r>
              <a:rPr spc="-30" dirty="0"/>
              <a:t>on </a:t>
            </a:r>
            <a:r>
              <a:rPr spc="-60" dirty="0"/>
              <a:t>Petrochemical</a:t>
            </a:r>
            <a:r>
              <a:rPr spc="-295" dirty="0"/>
              <a:t> </a:t>
            </a:r>
            <a:r>
              <a:rPr spc="-60" dirty="0"/>
              <a:t>Facility</a:t>
            </a:r>
          </a:p>
        </p:txBody>
      </p:sp>
      <p:sp>
        <p:nvSpPr>
          <p:cNvPr id="4" name="object 4"/>
          <p:cNvSpPr/>
          <p:nvPr/>
        </p:nvSpPr>
        <p:spPr>
          <a:xfrm>
            <a:off x="1098041" y="2629660"/>
            <a:ext cx="0" cy="3273425"/>
          </a:xfrm>
          <a:custGeom>
            <a:avLst/>
            <a:gdLst/>
            <a:ahLst/>
            <a:cxnLst/>
            <a:rect l="l" t="t" r="r" b="b"/>
            <a:pathLst>
              <a:path h="3273425">
                <a:moveTo>
                  <a:pt x="0" y="3273310"/>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521715" y="3844290"/>
            <a:ext cx="471170" cy="582930"/>
          </a:xfrm>
          <a:custGeom>
            <a:avLst/>
            <a:gdLst/>
            <a:ahLst/>
            <a:cxnLst/>
            <a:rect l="l" t="t" r="r" b="b"/>
            <a:pathLst>
              <a:path w="471169" h="582929">
                <a:moveTo>
                  <a:pt x="471144" y="582574"/>
                </a:moveTo>
                <a:lnTo>
                  <a:pt x="0"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589320" y="4109839"/>
            <a:ext cx="723265" cy="2032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Segoe UI"/>
                <a:ea typeface="+mn-ea"/>
                <a:cs typeface="Segoe UI"/>
              </a:rPr>
              <a:t>App</a:t>
            </a:r>
            <a:r>
              <a:rPr kumimoji="0" sz="1200" b="0" i="0" u="none" strike="noStrike" kern="1200" cap="none" spc="-110" normalizeH="0" baseline="0" noProof="0" dirty="0">
                <a:ln>
                  <a:noFill/>
                </a:ln>
                <a:solidFill>
                  <a:prstClr val="black"/>
                </a:solidFill>
                <a:effectLst/>
                <a:uLnTx/>
                <a:uFillTx/>
                <a:latin typeface="Segoe UI"/>
                <a:ea typeface="+mn-ea"/>
                <a:cs typeface="Segoe UI"/>
              </a:rPr>
              <a:t> </a:t>
            </a:r>
            <a:r>
              <a:rPr kumimoji="0" sz="1200" b="0" i="0" u="none" strike="noStrike" kern="1200" cap="none" spc="0" normalizeH="0" baseline="0" noProof="0" dirty="0">
                <a:ln>
                  <a:noFill/>
                </a:ln>
                <a:solidFill>
                  <a:prstClr val="black"/>
                </a:solidFill>
                <a:effectLst/>
                <a:uLnTx/>
                <a:uFillTx/>
                <a:latin typeface="Segoe UI"/>
                <a:ea typeface="+mn-ea"/>
                <a:cs typeface="Segoe UI"/>
              </a:rPr>
              <a:t>server</a:t>
            </a:r>
            <a:endParaRPr kumimoji="0" sz="120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5316473" y="2308098"/>
            <a:ext cx="0" cy="4550410"/>
          </a:xfrm>
          <a:custGeom>
            <a:avLst/>
            <a:gdLst/>
            <a:ahLst/>
            <a:cxnLst/>
            <a:rect l="l" t="t" r="r" b="b"/>
            <a:pathLst>
              <a:path h="4550409">
                <a:moveTo>
                  <a:pt x="0" y="0"/>
                </a:moveTo>
                <a:lnTo>
                  <a:pt x="0" y="4550156"/>
                </a:lnTo>
              </a:path>
            </a:pathLst>
          </a:custGeom>
          <a:ln w="25400">
            <a:solidFill>
              <a:srgbClr val="0078D3"/>
            </a:solidFill>
            <a:prstDash val="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46148" y="2577096"/>
            <a:ext cx="1591043" cy="354023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065020" y="2298204"/>
            <a:ext cx="1353311" cy="6781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110739" y="2741676"/>
            <a:ext cx="1207135" cy="3156585"/>
          </a:xfrm>
          <a:custGeom>
            <a:avLst/>
            <a:gdLst/>
            <a:ahLst/>
            <a:cxnLst/>
            <a:rect l="l" t="t" r="r" b="b"/>
            <a:pathLst>
              <a:path w="1207135" h="3156585">
                <a:moveTo>
                  <a:pt x="0" y="0"/>
                </a:moveTo>
                <a:lnTo>
                  <a:pt x="1207008" y="0"/>
                </a:lnTo>
                <a:lnTo>
                  <a:pt x="1207008"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070354" y="2937510"/>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66700" marR="0" lvl="0" indent="0" algn="l" defTabSz="914400" rtl="0" eaLnBrk="1" fontAlgn="auto" latinLnBrk="0" hangingPunct="1">
              <a:lnSpc>
                <a:spcPct val="100000"/>
              </a:lnSpc>
              <a:spcBef>
                <a:spcPts val="107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Workstation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2468879" y="3163823"/>
            <a:ext cx="492251" cy="49225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496802" y="5333167"/>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Printer</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2468879" y="4619244"/>
            <a:ext cx="492251" cy="49225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99516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7174992" y="2296667"/>
            <a:ext cx="1228343" cy="6766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7159752"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7646814" y="3878643"/>
            <a:ext cx="244475" cy="19367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P</a:t>
            </a:r>
            <a:r>
              <a:rPr kumimoji="0" sz="1100" b="0" i="0" u="none" strike="noStrike" kern="1200" cap="none" spc="-5" normalizeH="0" baseline="0" noProof="0" dirty="0">
                <a:ln>
                  <a:noFill/>
                </a:ln>
                <a:solidFill>
                  <a:prstClr val="black"/>
                </a:solidFill>
                <a:effectLst/>
                <a:uLnTx/>
                <a:uFillTx/>
                <a:latin typeface="Segoe UI"/>
                <a:ea typeface="+mn-ea"/>
                <a:cs typeface="Segoe UI"/>
              </a:rPr>
              <a:t>L</a:t>
            </a:r>
            <a:r>
              <a:rPr kumimoji="0" sz="1100" b="0" i="0" u="none" strike="noStrike" kern="1200" cap="none" spc="0" normalizeH="0" baseline="0" noProof="0" dirty="0">
                <a:ln>
                  <a:noFill/>
                </a:ln>
                <a:solidFill>
                  <a:prstClr val="black"/>
                </a:solidFill>
                <a:effectLst/>
                <a:uLnTx/>
                <a:uFillTx/>
                <a:latin typeface="Segoe UI"/>
                <a:ea typeface="+mn-ea"/>
                <a:cs typeface="Segoe UI"/>
              </a:rPr>
              <a:t>C</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7517892" y="3163823"/>
            <a:ext cx="492250" cy="4922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7623306" y="5333167"/>
            <a:ext cx="27876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RTU</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7517892" y="4352544"/>
            <a:ext cx="492251"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587740" y="2574035"/>
            <a:ext cx="1591055"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8735580" y="2129028"/>
            <a:ext cx="1330439" cy="84429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8752331" y="2738627"/>
            <a:ext cx="1207135" cy="3156585"/>
          </a:xfrm>
          <a:custGeom>
            <a:avLst/>
            <a:gdLst/>
            <a:ahLst/>
            <a:cxnLst/>
            <a:rect l="l" t="t" r="r" b="b"/>
            <a:pathLst>
              <a:path w="1207134" h="3156585">
                <a:moveTo>
                  <a:pt x="0" y="0"/>
                </a:moveTo>
                <a:lnTo>
                  <a:pt x="1207007" y="0"/>
                </a:lnTo>
                <a:lnTo>
                  <a:pt x="1207007"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8972289" y="2318738"/>
            <a:ext cx="767080" cy="361950"/>
          </a:xfrm>
          <a:prstGeom prst="rect">
            <a:avLst/>
          </a:prstGeom>
        </p:spPr>
        <p:txBody>
          <a:bodyPr vert="horz" wrap="square" lIns="0" tIns="13335" rIns="0" bIns="0" rtlCol="0">
            <a:spAutoFit/>
          </a:bodyPr>
          <a:lstStyle/>
          <a:p>
            <a:pPr marL="21590" marR="5080" lvl="0" indent="-9525"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SENSORS</a:t>
            </a:r>
            <a:r>
              <a:rPr kumimoji="0" sz="1100" b="1" i="0" u="none" strike="noStrike" kern="1200" cap="none" spc="-90"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&amp;  A</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TUAT</a:t>
            </a: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O</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6" name="object 26"/>
          <p:cNvSpPr/>
          <p:nvPr/>
        </p:nvSpPr>
        <p:spPr>
          <a:xfrm>
            <a:off x="9110471" y="3163823"/>
            <a:ext cx="492251" cy="4922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752331" y="3878692"/>
            <a:ext cx="1207135" cy="1648460"/>
          </a:xfrm>
          <a:prstGeom prst="rect">
            <a:avLst/>
          </a:prstGeom>
        </p:spPr>
        <p:txBody>
          <a:bodyPr vert="horz" wrap="square" lIns="0" tIns="12700" rIns="0" bIns="0" rtlCol="0">
            <a:spAutoFit/>
          </a:bodyPr>
          <a:lstStyle/>
          <a:p>
            <a:pPr marL="36449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Sensors</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276225"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Actuations</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28" name="object 28"/>
          <p:cNvSpPr/>
          <p:nvPr/>
        </p:nvSpPr>
        <p:spPr>
          <a:xfrm>
            <a:off x="9110471" y="4619244"/>
            <a:ext cx="492250" cy="49225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3678935" y="2574035"/>
            <a:ext cx="1589531" cy="35402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4041647" y="2296667"/>
            <a:ext cx="864107" cy="676655"/>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843528" y="2738627"/>
            <a:ext cx="1205865" cy="3156585"/>
          </a:xfrm>
          <a:custGeom>
            <a:avLst/>
            <a:gdLst/>
            <a:ahLst/>
            <a:cxnLst/>
            <a:rect l="l" t="t" r="r" b="b"/>
            <a:pathLst>
              <a:path w="1205864" h="3156585">
                <a:moveTo>
                  <a:pt x="0" y="0"/>
                </a:moveTo>
                <a:lnTo>
                  <a:pt x="1205484" y="0"/>
                </a:lnTo>
                <a:lnTo>
                  <a:pt x="1205484" y="3156204"/>
                </a:lnTo>
                <a:lnTo>
                  <a:pt x="0" y="3156204"/>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200144" y="3163823"/>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txBox="1"/>
          <p:nvPr/>
        </p:nvSpPr>
        <p:spPr>
          <a:xfrm>
            <a:off x="3843528" y="3878643"/>
            <a:ext cx="1205865" cy="1648460"/>
          </a:xfrm>
          <a:prstGeom prst="rect">
            <a:avLst/>
          </a:prstGeom>
        </p:spPr>
        <p:txBody>
          <a:bodyPr vert="horz" wrap="square" lIns="0" tIns="12700" rIns="0" bIns="0" rtlCol="0">
            <a:spAutoFit/>
          </a:bodyPr>
          <a:lstStyle/>
          <a:p>
            <a:pPr marL="32385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a:ea typeface="+mn-ea"/>
              <a:cs typeface="Segoe UI"/>
            </a:endParaRPr>
          </a:p>
          <a:p>
            <a:pPr marL="323850" marR="0" lvl="0" indent="0" algn="l"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34" name="object 34"/>
          <p:cNvSpPr/>
          <p:nvPr/>
        </p:nvSpPr>
        <p:spPr>
          <a:xfrm>
            <a:off x="4200144" y="4619244"/>
            <a:ext cx="492251" cy="492251"/>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402579" y="2142744"/>
            <a:ext cx="1591043" cy="4349482"/>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696711" y="1903476"/>
            <a:ext cx="1004315" cy="678179"/>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567171" y="2307335"/>
            <a:ext cx="1207135" cy="3965575"/>
          </a:xfrm>
          <a:custGeom>
            <a:avLst/>
            <a:gdLst/>
            <a:ahLst/>
            <a:cxnLst/>
            <a:rect l="l" t="t" r="r" b="b"/>
            <a:pathLst>
              <a:path w="1207134" h="3965575">
                <a:moveTo>
                  <a:pt x="0" y="0"/>
                </a:moveTo>
                <a:lnTo>
                  <a:pt x="1207007" y="0"/>
                </a:lnTo>
                <a:lnTo>
                  <a:pt x="1207007" y="3965448"/>
                </a:lnTo>
                <a:lnTo>
                  <a:pt x="0" y="396544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932282" y="2093461"/>
            <a:ext cx="4781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SC</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ADA</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39" name="object 39"/>
          <p:cNvSpPr txBox="1"/>
          <p:nvPr/>
        </p:nvSpPr>
        <p:spPr>
          <a:xfrm>
            <a:off x="5517641" y="3277361"/>
            <a:ext cx="1252855" cy="1252855"/>
          </a:xfrm>
          <a:prstGeom prst="rect">
            <a:avLst/>
          </a:prstGeom>
          <a:ln w="38100">
            <a:solidFill>
              <a:srgbClr val="D73A01"/>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275590" marR="215900" lvl="0" indent="889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Engineering  </a:t>
            </a:r>
            <a:r>
              <a:rPr kumimoji="0" sz="1100" b="0" i="0" u="none" strike="noStrike" kern="1200" cap="none" spc="0" normalizeH="0" baseline="0" noProof="0" dirty="0">
                <a:ln>
                  <a:noFill/>
                </a:ln>
                <a:solidFill>
                  <a:prstClr val="black"/>
                </a:solidFill>
                <a:effectLst/>
                <a:uLnTx/>
                <a:uFillTx/>
                <a:latin typeface="Segoe UI"/>
                <a:ea typeface="+mn-ea"/>
                <a:cs typeface="Segoe UI"/>
              </a:rPr>
              <a:t>Wo</a:t>
            </a:r>
            <a:r>
              <a:rPr kumimoji="0" sz="1100" b="0" i="0" u="none" strike="noStrike" kern="1200" cap="none" spc="-5" normalizeH="0" baseline="0" noProof="0" dirty="0">
                <a:ln>
                  <a:noFill/>
                </a:ln>
                <a:solidFill>
                  <a:prstClr val="black"/>
                </a:solidFill>
                <a:effectLst/>
                <a:uLnTx/>
                <a:uFillTx/>
                <a:latin typeface="Segoe UI"/>
                <a:ea typeface="+mn-ea"/>
                <a:cs typeface="Segoe UI"/>
              </a:rPr>
              <a:t>r</a:t>
            </a:r>
            <a:r>
              <a:rPr kumimoji="0" sz="1100" b="0" i="0" u="none" strike="noStrike" kern="1200" cap="none" spc="0" normalizeH="0" baseline="0" noProof="0" dirty="0">
                <a:ln>
                  <a:noFill/>
                </a:ln>
                <a:solidFill>
                  <a:prstClr val="black"/>
                </a:solidFill>
                <a:effectLst/>
                <a:uLnTx/>
                <a:uFillTx/>
                <a:latin typeface="Segoe UI"/>
                <a:ea typeface="+mn-ea"/>
                <a:cs typeface="Segoe UI"/>
              </a:rPr>
              <a:t>k</a:t>
            </a:r>
            <a:r>
              <a:rPr kumimoji="0" sz="1100" b="0" i="0" u="none" strike="noStrike" kern="1200" cap="none" spc="-5" normalizeH="0" baseline="0" noProof="0" dirty="0">
                <a:ln>
                  <a:noFill/>
                </a:ln>
                <a:solidFill>
                  <a:prstClr val="black"/>
                </a:solidFill>
                <a:effectLst/>
                <a:uLnTx/>
                <a:uFillTx/>
                <a:latin typeface="Segoe UI"/>
                <a:ea typeface="+mn-ea"/>
                <a:cs typeface="Segoe UI"/>
              </a:rPr>
              <a:t>st</a:t>
            </a:r>
            <a:r>
              <a:rPr kumimoji="0" sz="1100" b="0" i="0" u="none" strike="noStrike" kern="1200" cap="none" spc="0" normalizeH="0" baseline="0" noProof="0" dirty="0">
                <a:ln>
                  <a:noFill/>
                </a:ln>
                <a:solidFill>
                  <a:prstClr val="black"/>
                </a:solidFill>
                <a:effectLst/>
                <a:uLnTx/>
                <a:uFillTx/>
                <a:latin typeface="Segoe UI"/>
                <a:ea typeface="+mn-ea"/>
                <a:cs typeface="Segoe UI"/>
              </a:rPr>
              <a:t>a</a:t>
            </a:r>
            <a:r>
              <a:rPr kumimoji="0" sz="1100" b="0" i="0" u="none" strike="noStrike" kern="1200" cap="none" spc="-5" normalizeH="0" baseline="0" noProof="0" dirty="0">
                <a:ln>
                  <a:noFill/>
                </a:ln>
                <a:solidFill>
                  <a:prstClr val="black"/>
                </a:solidFill>
                <a:effectLst/>
                <a:uLnTx/>
                <a:uFillTx/>
                <a:latin typeface="Segoe UI"/>
                <a:ea typeface="+mn-ea"/>
                <a:cs typeface="Segoe UI"/>
              </a:rPr>
              <a:t>ti</a:t>
            </a:r>
            <a:r>
              <a:rPr kumimoji="0" sz="1100" b="0" i="0" u="none" strike="noStrike" kern="1200" cap="none" spc="0" normalizeH="0" baseline="0" noProof="0" dirty="0">
                <a:ln>
                  <a:noFill/>
                </a:ln>
                <a:solidFill>
                  <a:prstClr val="black"/>
                </a:solidFill>
                <a:effectLst/>
                <a:uLnTx/>
                <a:uFillTx/>
                <a:latin typeface="Segoe UI"/>
                <a:ea typeface="+mn-ea"/>
                <a:cs typeface="Segoe UI"/>
              </a:rPr>
              <a:t>on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0" name="object 40"/>
          <p:cNvSpPr/>
          <p:nvPr/>
        </p:nvSpPr>
        <p:spPr>
          <a:xfrm>
            <a:off x="5925311" y="3386328"/>
            <a:ext cx="492251" cy="49225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p:nvPr/>
        </p:nvSpPr>
        <p:spPr>
          <a:xfrm>
            <a:off x="6026389" y="3042219"/>
            <a:ext cx="2882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a:t>
            </a:r>
            <a:r>
              <a:rPr kumimoji="0" sz="1100" b="0" i="0" u="none" strike="noStrike" kern="1200" cap="none" spc="0" normalizeH="0" baseline="0" noProof="0" dirty="0">
                <a:ln>
                  <a:noFill/>
                </a:ln>
                <a:solidFill>
                  <a:prstClr val="black"/>
                </a:solidFill>
                <a:effectLst/>
                <a:uLnTx/>
                <a:uFillTx/>
                <a:latin typeface="Segoe UI"/>
                <a:ea typeface="+mn-ea"/>
                <a:cs typeface="Segoe UI"/>
              </a:rPr>
              <a:t>MI</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2" name="object 42"/>
          <p:cNvSpPr/>
          <p:nvPr/>
        </p:nvSpPr>
        <p:spPr>
          <a:xfrm>
            <a:off x="5925311" y="2481072"/>
            <a:ext cx="492251" cy="49225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txBox="1"/>
          <p:nvPr/>
        </p:nvSpPr>
        <p:spPr>
          <a:xfrm>
            <a:off x="5880054" y="5046303"/>
            <a:ext cx="58039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Historian</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44" name="object 44"/>
          <p:cNvSpPr/>
          <p:nvPr/>
        </p:nvSpPr>
        <p:spPr>
          <a:xfrm>
            <a:off x="5925311" y="4500371"/>
            <a:ext cx="492251" cy="492251"/>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5925311" y="5404103"/>
            <a:ext cx="492251" cy="492251"/>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682495" y="3995928"/>
            <a:ext cx="582295" cy="582295"/>
          </a:xfrm>
          <a:custGeom>
            <a:avLst/>
            <a:gdLst/>
            <a:ahLst/>
            <a:cxnLst/>
            <a:rect l="l" t="t" r="r" b="b"/>
            <a:pathLst>
              <a:path w="582294" h="582295">
                <a:moveTo>
                  <a:pt x="291084" y="0"/>
                </a:moveTo>
                <a:lnTo>
                  <a:pt x="243869" y="3809"/>
                </a:lnTo>
                <a:lnTo>
                  <a:pt x="199080" y="14840"/>
                </a:lnTo>
                <a:lnTo>
                  <a:pt x="157316" y="32491"/>
                </a:lnTo>
                <a:lnTo>
                  <a:pt x="119175" y="56163"/>
                </a:lnTo>
                <a:lnTo>
                  <a:pt x="85258" y="85258"/>
                </a:lnTo>
                <a:lnTo>
                  <a:pt x="56163" y="119175"/>
                </a:lnTo>
                <a:lnTo>
                  <a:pt x="32491" y="157316"/>
                </a:lnTo>
                <a:lnTo>
                  <a:pt x="14840" y="199080"/>
                </a:lnTo>
                <a:lnTo>
                  <a:pt x="3809" y="243869"/>
                </a:lnTo>
                <a:lnTo>
                  <a:pt x="0" y="291084"/>
                </a:lnTo>
                <a:lnTo>
                  <a:pt x="3809" y="338298"/>
                </a:lnTo>
                <a:lnTo>
                  <a:pt x="14840" y="383087"/>
                </a:lnTo>
                <a:lnTo>
                  <a:pt x="32491" y="424851"/>
                </a:lnTo>
                <a:lnTo>
                  <a:pt x="56163" y="462992"/>
                </a:lnTo>
                <a:lnTo>
                  <a:pt x="85258" y="496909"/>
                </a:lnTo>
                <a:lnTo>
                  <a:pt x="119175" y="526004"/>
                </a:lnTo>
                <a:lnTo>
                  <a:pt x="157316" y="549676"/>
                </a:lnTo>
                <a:lnTo>
                  <a:pt x="199080" y="567327"/>
                </a:lnTo>
                <a:lnTo>
                  <a:pt x="243869" y="578358"/>
                </a:lnTo>
                <a:lnTo>
                  <a:pt x="291084" y="582168"/>
                </a:lnTo>
                <a:lnTo>
                  <a:pt x="338298" y="578358"/>
                </a:lnTo>
                <a:lnTo>
                  <a:pt x="383087" y="567327"/>
                </a:lnTo>
                <a:lnTo>
                  <a:pt x="424851" y="549676"/>
                </a:lnTo>
                <a:lnTo>
                  <a:pt x="462992" y="526004"/>
                </a:lnTo>
                <a:lnTo>
                  <a:pt x="496909" y="496909"/>
                </a:lnTo>
                <a:lnTo>
                  <a:pt x="526004" y="462992"/>
                </a:lnTo>
                <a:lnTo>
                  <a:pt x="549676" y="424851"/>
                </a:lnTo>
                <a:lnTo>
                  <a:pt x="567327" y="383087"/>
                </a:lnTo>
                <a:lnTo>
                  <a:pt x="578358" y="338298"/>
                </a:lnTo>
                <a:lnTo>
                  <a:pt x="582168" y="291084"/>
                </a:lnTo>
                <a:lnTo>
                  <a:pt x="578358" y="243869"/>
                </a:lnTo>
                <a:lnTo>
                  <a:pt x="567327" y="199080"/>
                </a:lnTo>
                <a:lnTo>
                  <a:pt x="549676" y="157316"/>
                </a:lnTo>
                <a:lnTo>
                  <a:pt x="526004" y="119175"/>
                </a:lnTo>
                <a:lnTo>
                  <a:pt x="496909" y="85258"/>
                </a:lnTo>
                <a:lnTo>
                  <a:pt x="462992" y="56163"/>
                </a:lnTo>
                <a:lnTo>
                  <a:pt x="424851" y="32491"/>
                </a:lnTo>
                <a:lnTo>
                  <a:pt x="383087" y="14840"/>
                </a:lnTo>
                <a:lnTo>
                  <a:pt x="338298" y="3809"/>
                </a:lnTo>
                <a:lnTo>
                  <a:pt x="291084"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775460" y="4014215"/>
            <a:ext cx="368807"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5018532" y="3311652"/>
            <a:ext cx="581025" cy="581025"/>
          </a:xfrm>
          <a:custGeom>
            <a:avLst/>
            <a:gdLst/>
            <a:ahLst/>
            <a:cxnLst/>
            <a:rect l="l" t="t" r="r" b="b"/>
            <a:pathLst>
              <a:path w="581025" h="581025">
                <a:moveTo>
                  <a:pt x="290322" y="0"/>
                </a:moveTo>
                <a:lnTo>
                  <a:pt x="243230" y="3799"/>
                </a:lnTo>
                <a:lnTo>
                  <a:pt x="198558" y="14801"/>
                </a:lnTo>
                <a:lnTo>
                  <a:pt x="156903" y="32405"/>
                </a:lnTo>
                <a:lnTo>
                  <a:pt x="118862" y="56016"/>
                </a:lnTo>
                <a:lnTo>
                  <a:pt x="85034" y="85034"/>
                </a:lnTo>
                <a:lnTo>
                  <a:pt x="56016" y="118862"/>
                </a:lnTo>
                <a:lnTo>
                  <a:pt x="32405" y="156903"/>
                </a:lnTo>
                <a:lnTo>
                  <a:pt x="14801" y="198558"/>
                </a:lnTo>
                <a:lnTo>
                  <a:pt x="3799" y="243230"/>
                </a:lnTo>
                <a:lnTo>
                  <a:pt x="0" y="290322"/>
                </a:lnTo>
                <a:lnTo>
                  <a:pt x="3799" y="337413"/>
                </a:lnTo>
                <a:lnTo>
                  <a:pt x="14801" y="382085"/>
                </a:lnTo>
                <a:lnTo>
                  <a:pt x="32405" y="423740"/>
                </a:lnTo>
                <a:lnTo>
                  <a:pt x="56016" y="461781"/>
                </a:lnTo>
                <a:lnTo>
                  <a:pt x="85034" y="495609"/>
                </a:lnTo>
                <a:lnTo>
                  <a:pt x="118862" y="524627"/>
                </a:lnTo>
                <a:lnTo>
                  <a:pt x="156903" y="548238"/>
                </a:lnTo>
                <a:lnTo>
                  <a:pt x="198558" y="565842"/>
                </a:lnTo>
                <a:lnTo>
                  <a:pt x="243230" y="576844"/>
                </a:lnTo>
                <a:lnTo>
                  <a:pt x="290322" y="580644"/>
                </a:lnTo>
                <a:lnTo>
                  <a:pt x="337413" y="576844"/>
                </a:lnTo>
                <a:lnTo>
                  <a:pt x="382085" y="565842"/>
                </a:lnTo>
                <a:lnTo>
                  <a:pt x="423740" y="548238"/>
                </a:lnTo>
                <a:lnTo>
                  <a:pt x="461781" y="524627"/>
                </a:lnTo>
                <a:lnTo>
                  <a:pt x="495609" y="495609"/>
                </a:lnTo>
                <a:lnTo>
                  <a:pt x="524627" y="461781"/>
                </a:lnTo>
                <a:lnTo>
                  <a:pt x="548238" y="423740"/>
                </a:lnTo>
                <a:lnTo>
                  <a:pt x="565842" y="382085"/>
                </a:lnTo>
                <a:lnTo>
                  <a:pt x="576844" y="337413"/>
                </a:lnTo>
                <a:lnTo>
                  <a:pt x="580644" y="290322"/>
                </a:lnTo>
                <a:lnTo>
                  <a:pt x="576844" y="243230"/>
                </a:lnTo>
                <a:lnTo>
                  <a:pt x="565842" y="198558"/>
                </a:lnTo>
                <a:lnTo>
                  <a:pt x="548238" y="156903"/>
                </a:lnTo>
                <a:lnTo>
                  <a:pt x="524627" y="118862"/>
                </a:lnTo>
                <a:lnTo>
                  <a:pt x="495609" y="85034"/>
                </a:lnTo>
                <a:lnTo>
                  <a:pt x="461781" y="56016"/>
                </a:lnTo>
                <a:lnTo>
                  <a:pt x="423740" y="32405"/>
                </a:lnTo>
                <a:lnTo>
                  <a:pt x="382085" y="14801"/>
                </a:lnTo>
                <a:lnTo>
                  <a:pt x="337413" y="379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111496" y="3329940"/>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5018532" y="4613147"/>
            <a:ext cx="580643" cy="409955"/>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31347" y="5176464"/>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2" name="object 52"/>
          <p:cNvSpPr txBox="1"/>
          <p:nvPr/>
        </p:nvSpPr>
        <p:spPr>
          <a:xfrm>
            <a:off x="5090795" y="5344152"/>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3" name="object 53"/>
          <p:cNvSpPr/>
          <p:nvPr/>
        </p:nvSpPr>
        <p:spPr>
          <a:xfrm>
            <a:off x="3290315" y="3995928"/>
            <a:ext cx="581025" cy="582295"/>
          </a:xfrm>
          <a:custGeom>
            <a:avLst/>
            <a:gdLst/>
            <a:ahLst/>
            <a:cxnLst/>
            <a:rect l="l" t="t" r="r" b="b"/>
            <a:pathLst>
              <a:path w="581025" h="582295">
                <a:moveTo>
                  <a:pt x="290322" y="0"/>
                </a:moveTo>
                <a:lnTo>
                  <a:pt x="243230" y="3809"/>
                </a:lnTo>
                <a:lnTo>
                  <a:pt x="198558" y="14840"/>
                </a:lnTo>
                <a:lnTo>
                  <a:pt x="156903" y="32491"/>
                </a:lnTo>
                <a:lnTo>
                  <a:pt x="118862" y="56163"/>
                </a:lnTo>
                <a:lnTo>
                  <a:pt x="85034" y="85258"/>
                </a:lnTo>
                <a:lnTo>
                  <a:pt x="56016" y="119175"/>
                </a:lnTo>
                <a:lnTo>
                  <a:pt x="32405" y="157316"/>
                </a:lnTo>
                <a:lnTo>
                  <a:pt x="14801" y="199080"/>
                </a:lnTo>
                <a:lnTo>
                  <a:pt x="3799" y="243869"/>
                </a:lnTo>
                <a:lnTo>
                  <a:pt x="0" y="291084"/>
                </a:lnTo>
                <a:lnTo>
                  <a:pt x="3799" y="338298"/>
                </a:lnTo>
                <a:lnTo>
                  <a:pt x="14801" y="383087"/>
                </a:lnTo>
                <a:lnTo>
                  <a:pt x="32405" y="424851"/>
                </a:lnTo>
                <a:lnTo>
                  <a:pt x="56016" y="462992"/>
                </a:lnTo>
                <a:lnTo>
                  <a:pt x="85034" y="496909"/>
                </a:lnTo>
                <a:lnTo>
                  <a:pt x="118862" y="526004"/>
                </a:lnTo>
                <a:lnTo>
                  <a:pt x="156903" y="549676"/>
                </a:lnTo>
                <a:lnTo>
                  <a:pt x="198558" y="567327"/>
                </a:lnTo>
                <a:lnTo>
                  <a:pt x="243230" y="578358"/>
                </a:lnTo>
                <a:lnTo>
                  <a:pt x="290322" y="582168"/>
                </a:lnTo>
                <a:lnTo>
                  <a:pt x="337413" y="578358"/>
                </a:lnTo>
                <a:lnTo>
                  <a:pt x="382085" y="567327"/>
                </a:lnTo>
                <a:lnTo>
                  <a:pt x="423740" y="549676"/>
                </a:lnTo>
                <a:lnTo>
                  <a:pt x="461781" y="526004"/>
                </a:lnTo>
                <a:lnTo>
                  <a:pt x="495609" y="496909"/>
                </a:lnTo>
                <a:lnTo>
                  <a:pt x="524627" y="462992"/>
                </a:lnTo>
                <a:lnTo>
                  <a:pt x="548238" y="424851"/>
                </a:lnTo>
                <a:lnTo>
                  <a:pt x="565842" y="383087"/>
                </a:lnTo>
                <a:lnTo>
                  <a:pt x="576844" y="338298"/>
                </a:lnTo>
                <a:lnTo>
                  <a:pt x="580644" y="291084"/>
                </a:lnTo>
                <a:lnTo>
                  <a:pt x="576844" y="243869"/>
                </a:lnTo>
                <a:lnTo>
                  <a:pt x="565842" y="199080"/>
                </a:lnTo>
                <a:lnTo>
                  <a:pt x="548238" y="157316"/>
                </a:lnTo>
                <a:lnTo>
                  <a:pt x="524627" y="119175"/>
                </a:lnTo>
                <a:lnTo>
                  <a:pt x="495609" y="85258"/>
                </a:lnTo>
                <a:lnTo>
                  <a:pt x="461781" y="56163"/>
                </a:lnTo>
                <a:lnTo>
                  <a:pt x="423740" y="32491"/>
                </a:lnTo>
                <a:lnTo>
                  <a:pt x="382085" y="14840"/>
                </a:lnTo>
                <a:lnTo>
                  <a:pt x="337413" y="3809"/>
                </a:lnTo>
                <a:lnTo>
                  <a:pt x="290322"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383279" y="4014215"/>
            <a:ext cx="367283" cy="54406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6682740" y="4041647"/>
            <a:ext cx="569975" cy="402335"/>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txBox="1"/>
          <p:nvPr/>
        </p:nvSpPr>
        <p:spPr>
          <a:xfrm>
            <a:off x="6689957" y="4600901"/>
            <a:ext cx="552450"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Network</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7" name="object 57"/>
          <p:cNvSpPr txBox="1"/>
          <p:nvPr/>
        </p:nvSpPr>
        <p:spPr>
          <a:xfrm>
            <a:off x="6749405" y="4768590"/>
            <a:ext cx="435609"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D</a:t>
            </a:r>
            <a:r>
              <a:rPr kumimoji="0" sz="1100" b="0" i="0" u="none" strike="noStrike" kern="1200" cap="none" spc="-5" normalizeH="0" baseline="0" noProof="0" dirty="0">
                <a:ln>
                  <a:noFill/>
                </a:ln>
                <a:solidFill>
                  <a:prstClr val="black"/>
                </a:solidFill>
                <a:effectLst/>
                <a:uLnTx/>
                <a:uFillTx/>
                <a:latin typeface="Segoe UI"/>
                <a:ea typeface="+mn-ea"/>
                <a:cs typeface="Segoe UI"/>
              </a:rPr>
              <a:t>evi</a:t>
            </a:r>
            <a:r>
              <a:rPr kumimoji="0" sz="1100" b="0" i="0" u="none" strike="noStrike" kern="1200" cap="none" spc="-10" normalizeH="0" baseline="0" noProof="0" dirty="0">
                <a:ln>
                  <a:noFill/>
                </a:ln>
                <a:solidFill>
                  <a:prstClr val="black"/>
                </a:solidFill>
                <a:effectLst/>
                <a:uLnTx/>
                <a:uFillTx/>
                <a:latin typeface="Segoe UI"/>
                <a:ea typeface="+mn-ea"/>
                <a:cs typeface="Segoe UI"/>
              </a:rPr>
              <a:t>c</a:t>
            </a:r>
            <a:r>
              <a:rPr kumimoji="0" sz="1100" b="0" i="0" u="none" strike="noStrike" kern="1200" cap="none" spc="0" normalizeH="0" baseline="0" noProof="0" dirty="0">
                <a:ln>
                  <a:noFill/>
                </a:ln>
                <a:solidFill>
                  <a:prstClr val="black"/>
                </a:solidFill>
                <a:effectLst/>
                <a:uLnTx/>
                <a:uFillTx/>
                <a:latin typeface="Segoe UI"/>
                <a:ea typeface="+mn-ea"/>
                <a:cs typeface="Segoe UI"/>
              </a:rPr>
              <a:t>e</a:t>
            </a:r>
            <a:endParaRPr kumimoji="0" sz="1100" b="0" i="0" u="none" strike="noStrike" kern="1200" cap="none" spc="0" normalizeH="0" baseline="0" noProof="0">
              <a:ln>
                <a:noFill/>
              </a:ln>
              <a:solidFill>
                <a:prstClr val="black"/>
              </a:solidFill>
              <a:effectLst/>
              <a:uLnTx/>
              <a:uFillTx/>
              <a:latin typeface="Segoe UI"/>
              <a:ea typeface="+mn-ea"/>
              <a:cs typeface="Segoe UI"/>
            </a:endParaRPr>
          </a:p>
        </p:txBody>
      </p:sp>
      <p:sp>
        <p:nvSpPr>
          <p:cNvPr id="58" name="object 58"/>
          <p:cNvSpPr/>
          <p:nvPr/>
        </p:nvSpPr>
        <p:spPr>
          <a:xfrm>
            <a:off x="8367521" y="4318253"/>
            <a:ext cx="386080" cy="0"/>
          </a:xfrm>
          <a:custGeom>
            <a:avLst/>
            <a:gdLst/>
            <a:ahLst/>
            <a:cxnLst/>
            <a:rect l="l" t="t" r="r" b="b"/>
            <a:pathLst>
              <a:path w="386079">
                <a:moveTo>
                  <a:pt x="0" y="0"/>
                </a:moveTo>
                <a:lnTo>
                  <a:pt x="385838" y="0"/>
                </a:lnTo>
              </a:path>
            </a:pathLst>
          </a:custGeom>
          <a:ln w="25400">
            <a:solidFill>
              <a:srgbClr val="73737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385572" y="3012948"/>
            <a:ext cx="1476755" cy="9875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577595" y="3381756"/>
            <a:ext cx="1089659" cy="632459"/>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87682" y="3115052"/>
            <a:ext cx="1217930" cy="728980"/>
          </a:xfrm>
          <a:custGeom>
            <a:avLst/>
            <a:gdLst/>
            <a:ahLst/>
            <a:cxnLst/>
            <a:rect l="l" t="t" r="r" b="b"/>
            <a:pathLst>
              <a:path w="1217930" h="728979">
                <a:moveTo>
                  <a:pt x="313118" y="173443"/>
                </a:moveTo>
                <a:lnTo>
                  <a:pt x="265165" y="180818"/>
                </a:lnTo>
                <a:lnTo>
                  <a:pt x="224130" y="201514"/>
                </a:lnTo>
                <a:lnTo>
                  <a:pt x="192160" y="233391"/>
                </a:lnTo>
                <a:lnTo>
                  <a:pt x="171403" y="274307"/>
                </a:lnTo>
                <a:lnTo>
                  <a:pt x="164007" y="322122"/>
                </a:lnTo>
                <a:lnTo>
                  <a:pt x="164007" y="327075"/>
                </a:lnTo>
                <a:lnTo>
                  <a:pt x="119072" y="341759"/>
                </a:lnTo>
                <a:lnTo>
                  <a:pt x="79520" y="365252"/>
                </a:lnTo>
                <a:lnTo>
                  <a:pt x="46594" y="396454"/>
                </a:lnTo>
                <a:lnTo>
                  <a:pt x="21537" y="434262"/>
                </a:lnTo>
                <a:lnTo>
                  <a:pt x="5591" y="477577"/>
                </a:lnTo>
                <a:lnTo>
                  <a:pt x="0" y="525297"/>
                </a:lnTo>
                <a:lnTo>
                  <a:pt x="5288" y="570877"/>
                </a:lnTo>
                <a:lnTo>
                  <a:pt x="20401" y="613251"/>
                </a:lnTo>
                <a:lnTo>
                  <a:pt x="44208" y="651032"/>
                </a:lnTo>
                <a:lnTo>
                  <a:pt x="75578" y="682831"/>
                </a:lnTo>
                <a:lnTo>
                  <a:pt x="113382" y="707262"/>
                </a:lnTo>
                <a:lnTo>
                  <a:pt x="156490" y="722938"/>
                </a:lnTo>
                <a:lnTo>
                  <a:pt x="203771" y="728471"/>
                </a:lnTo>
                <a:lnTo>
                  <a:pt x="1033780" y="728471"/>
                </a:lnTo>
                <a:lnTo>
                  <a:pt x="1081916" y="721773"/>
                </a:lnTo>
                <a:lnTo>
                  <a:pt x="1125635" y="702961"/>
                </a:lnTo>
                <a:lnTo>
                  <a:pt x="1163004" y="673963"/>
                </a:lnTo>
                <a:lnTo>
                  <a:pt x="1192088" y="636706"/>
                </a:lnTo>
                <a:lnTo>
                  <a:pt x="1210957" y="593117"/>
                </a:lnTo>
                <a:lnTo>
                  <a:pt x="1217676" y="545122"/>
                </a:lnTo>
                <a:lnTo>
                  <a:pt x="1210957" y="496759"/>
                </a:lnTo>
                <a:lnTo>
                  <a:pt x="1192088" y="452250"/>
                </a:lnTo>
                <a:lnTo>
                  <a:pt x="1163004" y="413797"/>
                </a:lnTo>
                <a:lnTo>
                  <a:pt x="1125635" y="383604"/>
                </a:lnTo>
                <a:lnTo>
                  <a:pt x="954252" y="376631"/>
                </a:lnTo>
                <a:lnTo>
                  <a:pt x="963650" y="353479"/>
                </a:lnTo>
                <a:lnTo>
                  <a:pt x="969787" y="328933"/>
                </a:lnTo>
                <a:lnTo>
                  <a:pt x="973129" y="303457"/>
                </a:lnTo>
                <a:lnTo>
                  <a:pt x="974140" y="277520"/>
                </a:lnTo>
                <a:lnTo>
                  <a:pt x="970507" y="232417"/>
                </a:lnTo>
                <a:lnTo>
                  <a:pt x="966970" y="218046"/>
                </a:lnTo>
                <a:lnTo>
                  <a:pt x="422452" y="218046"/>
                </a:lnTo>
                <a:lnTo>
                  <a:pt x="401179" y="198534"/>
                </a:lnTo>
                <a:lnTo>
                  <a:pt x="375243" y="184596"/>
                </a:lnTo>
                <a:lnTo>
                  <a:pt x="345578" y="176232"/>
                </a:lnTo>
                <a:lnTo>
                  <a:pt x="313118" y="173443"/>
                </a:lnTo>
                <a:close/>
              </a:path>
              <a:path w="1217930" h="728979">
                <a:moveTo>
                  <a:pt x="1033780" y="356806"/>
                </a:moveTo>
                <a:lnTo>
                  <a:pt x="1012268" y="358509"/>
                </a:lnTo>
                <a:lnTo>
                  <a:pt x="992154" y="362999"/>
                </a:lnTo>
                <a:lnTo>
                  <a:pt x="972970" y="369349"/>
                </a:lnTo>
                <a:lnTo>
                  <a:pt x="954252" y="376631"/>
                </a:lnTo>
                <a:lnTo>
                  <a:pt x="1110185" y="376631"/>
                </a:lnTo>
                <a:lnTo>
                  <a:pt x="1081916" y="363873"/>
                </a:lnTo>
                <a:lnTo>
                  <a:pt x="1033780" y="356806"/>
                </a:lnTo>
                <a:close/>
              </a:path>
              <a:path w="1217930" h="728979">
                <a:moveTo>
                  <a:pt x="695807" y="0"/>
                </a:moveTo>
                <a:lnTo>
                  <a:pt x="646758" y="4287"/>
                </a:lnTo>
                <a:lnTo>
                  <a:pt x="600678" y="16647"/>
                </a:lnTo>
                <a:lnTo>
                  <a:pt x="558209" y="36325"/>
                </a:lnTo>
                <a:lnTo>
                  <a:pt x="519991" y="62564"/>
                </a:lnTo>
                <a:lnTo>
                  <a:pt x="486666" y="94611"/>
                </a:lnTo>
                <a:lnTo>
                  <a:pt x="458874" y="131711"/>
                </a:lnTo>
                <a:lnTo>
                  <a:pt x="437256" y="173107"/>
                </a:lnTo>
                <a:lnTo>
                  <a:pt x="422452" y="218046"/>
                </a:lnTo>
                <a:lnTo>
                  <a:pt x="966970" y="218046"/>
                </a:lnTo>
                <a:lnTo>
                  <a:pt x="943141" y="149824"/>
                </a:lnTo>
                <a:lnTo>
                  <a:pt x="920541" y="113464"/>
                </a:lnTo>
                <a:lnTo>
                  <a:pt x="892752" y="81148"/>
                </a:lnTo>
                <a:lnTo>
                  <a:pt x="860341" y="53441"/>
                </a:lnTo>
                <a:lnTo>
                  <a:pt x="823875" y="30907"/>
                </a:lnTo>
                <a:lnTo>
                  <a:pt x="783919" y="14113"/>
                </a:lnTo>
                <a:lnTo>
                  <a:pt x="741041" y="3622"/>
                </a:lnTo>
                <a:lnTo>
                  <a:pt x="69580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774602" y="3520707"/>
            <a:ext cx="64198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505050"/>
                </a:solidFill>
                <a:effectLst/>
                <a:uLnTx/>
                <a:uFillTx/>
                <a:latin typeface="Segoe UI"/>
                <a:ea typeface="+mn-ea"/>
                <a:cs typeface="Segoe UI"/>
              </a:rPr>
              <a:t>In</a:t>
            </a:r>
            <a:r>
              <a:rPr kumimoji="0" sz="1400" b="0" i="0" u="none" strike="noStrike" kern="1200" cap="none" spc="-10" normalizeH="0" baseline="0" noProof="0" dirty="0">
                <a:ln>
                  <a:noFill/>
                </a:ln>
                <a:solidFill>
                  <a:srgbClr val="505050"/>
                </a:solidFill>
                <a:effectLst/>
                <a:uLnTx/>
                <a:uFillTx/>
                <a:latin typeface="Segoe UI"/>
                <a:ea typeface="+mn-ea"/>
                <a:cs typeface="Segoe UI"/>
              </a:rPr>
              <a:t>t</a:t>
            </a:r>
            <a:r>
              <a:rPr kumimoji="0" sz="1400" b="0" i="0" u="none" strike="noStrike" kern="1200" cap="none" spc="-5" normalizeH="0" baseline="0" noProof="0" dirty="0">
                <a:ln>
                  <a:noFill/>
                </a:ln>
                <a:solidFill>
                  <a:srgbClr val="505050"/>
                </a:solidFill>
                <a:effectLst/>
                <a:uLnTx/>
                <a:uFillTx/>
                <a:latin typeface="Segoe UI"/>
                <a:ea typeface="+mn-ea"/>
                <a:cs typeface="Segoe UI"/>
              </a:rPr>
              <a:t>e</a:t>
            </a:r>
            <a:r>
              <a:rPr kumimoji="0" sz="1400" b="0" i="0" u="none" strike="noStrike" kern="1200" cap="none" spc="0" normalizeH="0" baseline="0" noProof="0" dirty="0">
                <a:ln>
                  <a:noFill/>
                </a:ln>
                <a:solidFill>
                  <a:srgbClr val="505050"/>
                </a:solidFill>
                <a:effectLst/>
                <a:uLnTx/>
                <a:uFillTx/>
                <a:latin typeface="Segoe UI"/>
                <a:ea typeface="+mn-ea"/>
                <a:cs typeface="Segoe UI"/>
              </a:rPr>
              <a:t>r</a:t>
            </a:r>
            <a:r>
              <a:rPr kumimoji="0" sz="1400" b="0" i="0" u="none" strike="noStrike" kern="1200" cap="none" spc="-5" normalizeH="0" baseline="0" noProof="0" dirty="0">
                <a:ln>
                  <a:noFill/>
                </a:ln>
                <a:solidFill>
                  <a:srgbClr val="505050"/>
                </a:solidFill>
                <a:effectLst/>
                <a:uLnTx/>
                <a:uFillTx/>
                <a:latin typeface="Segoe UI"/>
                <a:ea typeface="+mn-ea"/>
                <a:cs typeface="Segoe UI"/>
              </a:rPr>
              <a:t>net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3" name="object 63"/>
          <p:cNvSpPr/>
          <p:nvPr/>
        </p:nvSpPr>
        <p:spPr>
          <a:xfrm>
            <a:off x="722376" y="1982736"/>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824483" y="2084832"/>
            <a:ext cx="544195" cy="544195"/>
          </a:xfrm>
          <a:custGeom>
            <a:avLst/>
            <a:gdLst/>
            <a:ahLst/>
            <a:cxnLst/>
            <a:rect l="l" t="t" r="r" b="b"/>
            <a:pathLst>
              <a:path w="544194" h="544194">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4"/>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8"/>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4"/>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p:nvPr/>
        </p:nvSpPr>
        <p:spPr>
          <a:xfrm>
            <a:off x="943878" y="2201065"/>
            <a:ext cx="307722" cy="307784"/>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66"/>
          <p:cNvSpPr/>
          <p:nvPr/>
        </p:nvSpPr>
        <p:spPr>
          <a:xfrm>
            <a:off x="722375" y="4226051"/>
            <a:ext cx="803147" cy="803147"/>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bject 67"/>
          <p:cNvSpPr/>
          <p:nvPr/>
        </p:nvSpPr>
        <p:spPr>
          <a:xfrm>
            <a:off x="824483" y="4328159"/>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949452" y="4482564"/>
            <a:ext cx="295910" cy="233679"/>
          </a:xfrm>
          <a:custGeom>
            <a:avLst/>
            <a:gdLst/>
            <a:ahLst/>
            <a:cxnLst/>
            <a:rect l="l" t="t" r="r" b="b"/>
            <a:pathLst>
              <a:path w="295909" h="233679">
                <a:moveTo>
                  <a:pt x="294318" y="187840"/>
                </a:moveTo>
                <a:lnTo>
                  <a:pt x="3503" y="187840"/>
                </a:lnTo>
                <a:lnTo>
                  <a:pt x="0" y="183634"/>
                </a:lnTo>
                <a:lnTo>
                  <a:pt x="0" y="3504"/>
                </a:lnTo>
                <a:lnTo>
                  <a:pt x="3503" y="0"/>
                </a:lnTo>
                <a:lnTo>
                  <a:pt x="294318" y="0"/>
                </a:lnTo>
                <a:lnTo>
                  <a:pt x="295643" y="1104"/>
                </a:lnTo>
                <a:lnTo>
                  <a:pt x="295643" y="186515"/>
                </a:lnTo>
                <a:lnTo>
                  <a:pt x="294318" y="187840"/>
                </a:lnTo>
                <a:close/>
              </a:path>
              <a:path w="295909" h="233679">
                <a:moveTo>
                  <a:pt x="159772" y="214474"/>
                </a:moveTo>
                <a:lnTo>
                  <a:pt x="136647" y="214474"/>
                </a:lnTo>
                <a:lnTo>
                  <a:pt x="136647" y="187840"/>
                </a:lnTo>
                <a:lnTo>
                  <a:pt x="159772" y="187840"/>
                </a:lnTo>
                <a:lnTo>
                  <a:pt x="159772" y="214474"/>
                </a:lnTo>
                <a:close/>
              </a:path>
              <a:path w="295909" h="233679">
                <a:moveTo>
                  <a:pt x="205322" y="233398"/>
                </a:moveTo>
                <a:lnTo>
                  <a:pt x="91098" y="233398"/>
                </a:lnTo>
                <a:lnTo>
                  <a:pt x="91098" y="214474"/>
                </a:lnTo>
                <a:lnTo>
                  <a:pt x="205322" y="214474"/>
                </a:lnTo>
                <a:lnTo>
                  <a:pt x="205322" y="233398"/>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722376" y="5256288"/>
            <a:ext cx="803147" cy="803135"/>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824483" y="5358384"/>
            <a:ext cx="544195" cy="544195"/>
          </a:xfrm>
          <a:custGeom>
            <a:avLst/>
            <a:gdLst/>
            <a:ahLst/>
            <a:cxnLst/>
            <a:rect l="l" t="t" r="r" b="b"/>
            <a:pathLst>
              <a:path w="544194" h="544195">
                <a:moveTo>
                  <a:pt x="272034" y="0"/>
                </a:moveTo>
                <a:lnTo>
                  <a:pt x="223135" y="4382"/>
                </a:lnTo>
                <a:lnTo>
                  <a:pt x="177112" y="17019"/>
                </a:lnTo>
                <a:lnTo>
                  <a:pt x="134732" y="37140"/>
                </a:lnTo>
                <a:lnTo>
                  <a:pt x="96765" y="63978"/>
                </a:lnTo>
                <a:lnTo>
                  <a:pt x="63978" y="96765"/>
                </a:lnTo>
                <a:lnTo>
                  <a:pt x="37140" y="134732"/>
                </a:lnTo>
                <a:lnTo>
                  <a:pt x="17019" y="177112"/>
                </a:lnTo>
                <a:lnTo>
                  <a:pt x="4382" y="223135"/>
                </a:lnTo>
                <a:lnTo>
                  <a:pt x="0" y="272033"/>
                </a:lnTo>
                <a:lnTo>
                  <a:pt x="4382" y="320932"/>
                </a:lnTo>
                <a:lnTo>
                  <a:pt x="17019" y="366955"/>
                </a:lnTo>
                <a:lnTo>
                  <a:pt x="37140" y="409335"/>
                </a:lnTo>
                <a:lnTo>
                  <a:pt x="63978" y="447302"/>
                </a:lnTo>
                <a:lnTo>
                  <a:pt x="96765" y="480089"/>
                </a:lnTo>
                <a:lnTo>
                  <a:pt x="134732" y="506927"/>
                </a:lnTo>
                <a:lnTo>
                  <a:pt x="177112" y="527048"/>
                </a:lnTo>
                <a:lnTo>
                  <a:pt x="223135" y="539685"/>
                </a:lnTo>
                <a:lnTo>
                  <a:pt x="272034" y="544067"/>
                </a:lnTo>
                <a:lnTo>
                  <a:pt x="320932" y="539685"/>
                </a:lnTo>
                <a:lnTo>
                  <a:pt x="366955" y="527048"/>
                </a:lnTo>
                <a:lnTo>
                  <a:pt x="409335" y="506927"/>
                </a:lnTo>
                <a:lnTo>
                  <a:pt x="447302" y="480089"/>
                </a:lnTo>
                <a:lnTo>
                  <a:pt x="480089" y="447302"/>
                </a:lnTo>
                <a:lnTo>
                  <a:pt x="506927" y="409335"/>
                </a:lnTo>
                <a:lnTo>
                  <a:pt x="527048" y="366955"/>
                </a:lnTo>
                <a:lnTo>
                  <a:pt x="539685" y="320932"/>
                </a:lnTo>
                <a:lnTo>
                  <a:pt x="544068" y="272033"/>
                </a:lnTo>
                <a:lnTo>
                  <a:pt x="539685" y="223135"/>
                </a:lnTo>
                <a:lnTo>
                  <a:pt x="527048" y="177112"/>
                </a:lnTo>
                <a:lnTo>
                  <a:pt x="506927" y="134732"/>
                </a:lnTo>
                <a:lnTo>
                  <a:pt x="480089" y="96765"/>
                </a:lnTo>
                <a:lnTo>
                  <a:pt x="447302" y="63978"/>
                </a:lnTo>
                <a:lnTo>
                  <a:pt x="409335" y="37140"/>
                </a:lnTo>
                <a:lnTo>
                  <a:pt x="366955" y="17019"/>
                </a:lnTo>
                <a:lnTo>
                  <a:pt x="320932" y="4382"/>
                </a:lnTo>
                <a:lnTo>
                  <a:pt x="27203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p:nvPr/>
        </p:nvSpPr>
        <p:spPr>
          <a:xfrm>
            <a:off x="1019558" y="5491866"/>
            <a:ext cx="156210" cy="273685"/>
          </a:xfrm>
          <a:custGeom>
            <a:avLst/>
            <a:gdLst/>
            <a:ahLst/>
            <a:cxnLst/>
            <a:rect l="l" t="t" r="r" b="b"/>
            <a:pathLst>
              <a:path w="156209" h="273685">
                <a:moveTo>
                  <a:pt x="152519" y="273562"/>
                </a:moveTo>
                <a:lnTo>
                  <a:pt x="4399" y="273562"/>
                </a:lnTo>
                <a:lnTo>
                  <a:pt x="0" y="269162"/>
                </a:lnTo>
                <a:lnTo>
                  <a:pt x="0" y="3667"/>
                </a:lnTo>
                <a:lnTo>
                  <a:pt x="4399" y="0"/>
                </a:lnTo>
                <a:lnTo>
                  <a:pt x="152519" y="0"/>
                </a:lnTo>
                <a:lnTo>
                  <a:pt x="156185" y="3667"/>
                </a:lnTo>
                <a:lnTo>
                  <a:pt x="156185" y="234691"/>
                </a:lnTo>
                <a:lnTo>
                  <a:pt x="58661" y="234691"/>
                </a:lnTo>
                <a:lnTo>
                  <a:pt x="58661" y="253760"/>
                </a:lnTo>
                <a:lnTo>
                  <a:pt x="156185" y="253760"/>
                </a:lnTo>
                <a:lnTo>
                  <a:pt x="156185" y="269162"/>
                </a:lnTo>
                <a:lnTo>
                  <a:pt x="152519" y="273562"/>
                </a:lnTo>
                <a:close/>
              </a:path>
              <a:path w="156209" h="273685">
                <a:moveTo>
                  <a:pt x="156185" y="253760"/>
                </a:moveTo>
                <a:lnTo>
                  <a:pt x="97524" y="253760"/>
                </a:lnTo>
                <a:lnTo>
                  <a:pt x="97524" y="234691"/>
                </a:lnTo>
                <a:lnTo>
                  <a:pt x="156185" y="234691"/>
                </a:lnTo>
                <a:lnTo>
                  <a:pt x="156185" y="253760"/>
                </a:lnTo>
                <a:close/>
              </a:path>
            </a:pathLst>
          </a:custGeom>
          <a:solidFill>
            <a:srgbClr val="C1C1C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object 72"/>
          <p:cNvSpPr txBox="1"/>
          <p:nvPr/>
        </p:nvSpPr>
        <p:spPr>
          <a:xfrm>
            <a:off x="5045478" y="5949871"/>
            <a:ext cx="1314450" cy="61468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5" normalizeH="0" baseline="0" noProof="0" dirty="0">
                <a:ln>
                  <a:noFill/>
                </a:ln>
                <a:solidFill>
                  <a:prstClr val="black"/>
                </a:solidFill>
                <a:effectLst/>
                <a:uLnTx/>
                <a:uFillTx/>
                <a:latin typeface="Segoe UI"/>
                <a:ea typeface="+mn-ea"/>
                <a:cs typeface="Segoe UI"/>
              </a:rPr>
              <a:t>Other</a:t>
            </a:r>
            <a:endParaRPr kumimoji="0" sz="11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0"/>
              </a:spcBef>
              <a:spcAft>
                <a:spcPts val="0"/>
              </a:spcAft>
              <a:buClrTx/>
              <a:buSzTx/>
              <a:buFontTx/>
              <a:buNone/>
              <a:tabLst>
                <a:tab pos="360045" algn="l"/>
              </a:tabLst>
              <a:defRPr/>
            </a:pPr>
            <a:r>
              <a:rPr kumimoji="0" sz="1400" b="1" i="0" u="none" strike="noStrike" kern="1200" cap="none" spc="-5" normalizeH="0" baseline="0" noProof="0" dirty="0">
                <a:ln>
                  <a:noFill/>
                </a:ln>
                <a:solidFill>
                  <a:srgbClr val="0078D3"/>
                </a:solidFill>
                <a:effectLst/>
                <a:uLnTx/>
                <a:uFillTx/>
                <a:latin typeface="Segoe UI Semibold"/>
                <a:ea typeface="+mn-ea"/>
                <a:cs typeface="Segoe UI Semibold"/>
              </a:rPr>
              <a:t>IT	</a:t>
            </a:r>
            <a:r>
              <a:rPr kumimoji="0" sz="1400" b="1" i="0" u="none" strike="noStrike" kern="1200" cap="none" spc="-35" normalizeH="0" baseline="0" noProof="0" dirty="0">
                <a:ln>
                  <a:noFill/>
                </a:ln>
                <a:solidFill>
                  <a:srgbClr val="0078D3"/>
                </a:solidFill>
                <a:effectLst/>
                <a:uLnTx/>
                <a:uFillTx/>
                <a:latin typeface="Segoe UI Semibold"/>
                <a:ea typeface="+mn-ea"/>
                <a:cs typeface="Segoe UI Semibold"/>
              </a:rPr>
              <a:t>OT</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3" name="object 73"/>
          <p:cNvSpPr/>
          <p:nvPr/>
        </p:nvSpPr>
        <p:spPr>
          <a:xfrm>
            <a:off x="2503932"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txBox="1"/>
          <p:nvPr/>
        </p:nvSpPr>
        <p:spPr>
          <a:xfrm>
            <a:off x="2642062" y="1428591"/>
            <a:ext cx="107314"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1</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5" name="object 75"/>
          <p:cNvSpPr txBox="1"/>
          <p:nvPr/>
        </p:nvSpPr>
        <p:spPr>
          <a:xfrm>
            <a:off x="2245740" y="1840071"/>
            <a:ext cx="901065" cy="842644"/>
          </a:xfrm>
          <a:prstGeom prst="rect">
            <a:avLst/>
          </a:prstGeom>
        </p:spPr>
        <p:txBody>
          <a:bodyPr vert="horz" wrap="square" lIns="0" tIns="13335" rIns="0" bIns="0" rtlCol="0">
            <a:spAutoFit/>
          </a:bodyPr>
          <a:lstStyle/>
          <a:p>
            <a:pPr marL="12700" marR="5080" lvl="0" indent="8191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Steal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d</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ent</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i</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s</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300" b="0" i="0" u="none" strike="noStrike" kern="1200" cap="none" spc="0" normalizeH="0" baseline="0" noProof="0">
              <a:ln>
                <a:noFill/>
              </a:ln>
              <a:solidFill>
                <a:prstClr val="black"/>
              </a:solidFill>
              <a:effectLst/>
              <a:uLnTx/>
              <a:uFillTx/>
              <a:latin typeface="Segoe UI Semibold"/>
              <a:ea typeface="+mn-ea"/>
              <a:cs typeface="Segoe UI Semibold"/>
            </a:endParaRPr>
          </a:p>
          <a:p>
            <a:pPr marL="673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CORPORATE</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6" name="object 76"/>
          <p:cNvSpPr/>
          <p:nvPr/>
        </p:nvSpPr>
        <p:spPr>
          <a:xfrm>
            <a:off x="5517641" y="3277361"/>
            <a:ext cx="1252855" cy="1252855"/>
          </a:xfrm>
          <a:custGeom>
            <a:avLst/>
            <a:gdLst/>
            <a:ahLst/>
            <a:cxnLst/>
            <a:rect l="l" t="t" r="r" b="b"/>
            <a:pathLst>
              <a:path w="1252854" h="1252854">
                <a:moveTo>
                  <a:pt x="0" y="0"/>
                </a:moveTo>
                <a:lnTo>
                  <a:pt x="1252728" y="0"/>
                </a:lnTo>
                <a:lnTo>
                  <a:pt x="1252728"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p:nvPr/>
        </p:nvSpPr>
        <p:spPr>
          <a:xfrm>
            <a:off x="4253484"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txBox="1"/>
          <p:nvPr/>
        </p:nvSpPr>
        <p:spPr>
          <a:xfrm>
            <a:off x="3733689" y="1840071"/>
            <a:ext cx="1424305" cy="840105"/>
          </a:xfrm>
          <a:prstGeom prst="rect">
            <a:avLst/>
          </a:prstGeom>
        </p:spPr>
        <p:txBody>
          <a:bodyPr vert="horz" wrap="square" lIns="0" tIns="13335" rIns="0" bIns="0" rtlCol="0">
            <a:spAutoFit/>
          </a:bodyPr>
          <a:lstStyle/>
          <a:p>
            <a:pPr marL="12065"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Remote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access</a:t>
            </a:r>
            <a:r>
              <a:rPr kumimoji="0" sz="1400" b="1" i="0" u="none" strike="noStrike" kern="1200" cap="none" spc="-5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to  </a:t>
            </a: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OT</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network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127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5" normalizeH="0" baseline="0" noProof="0" dirty="0">
                <a:ln>
                  <a:noFill/>
                </a:ln>
                <a:solidFill>
                  <a:prstClr val="black"/>
                </a:solidFill>
                <a:effectLst/>
                <a:uLnTx/>
                <a:uFillTx/>
                <a:latin typeface="Segoe UI Semibold"/>
                <a:ea typeface="+mn-ea"/>
                <a:cs typeface="Segoe UI Semibold"/>
              </a:rPr>
              <a:t>DMZ</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9" name="object 79"/>
          <p:cNvSpPr/>
          <p:nvPr/>
        </p:nvSpPr>
        <p:spPr>
          <a:xfrm>
            <a:off x="2888742" y="1582674"/>
            <a:ext cx="1082675" cy="0"/>
          </a:xfrm>
          <a:custGeom>
            <a:avLst/>
            <a:gdLst/>
            <a:ahLst/>
            <a:cxnLst/>
            <a:rect l="l" t="t" r="r" b="b"/>
            <a:pathLst>
              <a:path w="1082675">
                <a:moveTo>
                  <a:pt x="0" y="0"/>
                </a:moveTo>
                <a:lnTo>
                  <a:pt x="108230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80"/>
          <p:cNvSpPr/>
          <p:nvPr/>
        </p:nvSpPr>
        <p:spPr>
          <a:xfrm>
            <a:off x="3951992" y="1487420"/>
            <a:ext cx="114935" cy="190500"/>
          </a:xfrm>
          <a:custGeom>
            <a:avLst/>
            <a:gdLst/>
            <a:ahLst/>
            <a:cxnLst/>
            <a:rect l="l" t="t" r="r" b="b"/>
            <a:pathLst>
              <a:path w="114935"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p:nvPr/>
        </p:nvSpPr>
        <p:spPr>
          <a:xfrm>
            <a:off x="7137654" y="2916173"/>
            <a:ext cx="1251585" cy="1252855"/>
          </a:xfrm>
          <a:custGeom>
            <a:avLst/>
            <a:gdLst/>
            <a:ahLst/>
            <a:cxnLst/>
            <a:rect l="l" t="t" r="r" b="b"/>
            <a:pathLst>
              <a:path w="1251584" h="1252854">
                <a:moveTo>
                  <a:pt x="0" y="0"/>
                </a:moveTo>
                <a:lnTo>
                  <a:pt x="1251203" y="0"/>
                </a:lnTo>
                <a:lnTo>
                  <a:pt x="1251203" y="1252727"/>
                </a:lnTo>
                <a:lnTo>
                  <a:pt x="0" y="1252727"/>
                </a:lnTo>
                <a:lnTo>
                  <a:pt x="0" y="0"/>
                </a:lnTo>
                <a:close/>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756970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txBox="1"/>
          <p:nvPr/>
        </p:nvSpPr>
        <p:spPr>
          <a:xfrm>
            <a:off x="4376817" y="1428591"/>
            <a:ext cx="345440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328670" algn="l"/>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2	3</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4" name="object 84"/>
          <p:cNvSpPr txBox="1"/>
          <p:nvPr/>
        </p:nvSpPr>
        <p:spPr>
          <a:xfrm>
            <a:off x="7275569" y="1840071"/>
            <a:ext cx="927100" cy="840105"/>
          </a:xfrm>
          <a:prstGeom prst="rect">
            <a:avLst/>
          </a:prstGeom>
        </p:spPr>
        <p:txBody>
          <a:bodyPr vert="horz" wrap="square" lIns="0" tIns="13335" rIns="0" bIns="0" rtlCol="0">
            <a:spAutoFit/>
          </a:bodyPr>
          <a:lstStyle/>
          <a:p>
            <a:pPr marL="12700" marR="508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35"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e</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p</a:t>
            </a:r>
            <a:r>
              <a:rPr kumimoji="0" sz="1400" b="1" i="0" u="none" strike="noStrike" kern="1200" cap="none" spc="-20" normalizeH="0" baseline="0" noProof="0" dirty="0">
                <a:ln>
                  <a:noFill/>
                </a:ln>
                <a:solidFill>
                  <a:srgbClr val="D73A01"/>
                </a:solidFill>
                <a:effectLst/>
                <a:uLnTx/>
                <a:uFillTx/>
                <a:latin typeface="Segoe UI Semibold"/>
                <a:ea typeface="+mn-ea"/>
                <a:cs typeface="Segoe UI Semibold"/>
              </a:rPr>
              <a:t>r</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400" b="1" i="0" u="none" strike="noStrike" kern="1200" cap="none" spc="-10" normalizeH="0" baseline="0" noProof="0" dirty="0">
                <a:ln>
                  <a:noFill/>
                </a:ln>
                <a:solidFill>
                  <a:srgbClr val="D73A01"/>
                </a:solidFill>
                <a:effectLst/>
                <a:uLnTx/>
                <a:uFillTx/>
                <a:latin typeface="Segoe UI Semibold"/>
                <a:ea typeface="+mn-ea"/>
                <a:cs typeface="Segoe UI Semibold"/>
              </a:rPr>
              <a:t>g</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ra</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m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safety</a:t>
            </a:r>
            <a:r>
              <a:rPr kumimoji="0" sz="1400" b="1" i="0" u="none" strike="noStrike" kern="1200" cap="none" spc="-5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Segoe UI Semibold"/>
              <a:ea typeface="+mn-ea"/>
              <a:cs typeface="Segoe UI Semibold"/>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PLC &amp;</a:t>
            </a:r>
            <a:r>
              <a:rPr kumimoji="0" sz="1100" b="1" i="0" u="none" strike="noStrike" kern="1200" cap="none" spc="-65" normalizeH="0" baseline="0" noProof="0" dirty="0">
                <a:ln>
                  <a:noFill/>
                </a:ln>
                <a:solidFill>
                  <a:prstClr val="black"/>
                </a:solidFill>
                <a:effectLst/>
                <a:uLnTx/>
                <a:uFillTx/>
                <a:latin typeface="Segoe UI Semibold"/>
                <a:ea typeface="+mn-ea"/>
                <a:cs typeface="Segoe UI Semibold"/>
              </a:rPr>
              <a:t> </a:t>
            </a:r>
            <a:r>
              <a:rPr kumimoji="0" sz="1100" b="1" i="0" u="none" strike="noStrike" kern="1200" cap="none" spc="0" normalizeH="0" baseline="0" noProof="0" dirty="0">
                <a:ln>
                  <a:noFill/>
                </a:ln>
                <a:solidFill>
                  <a:prstClr val="black"/>
                </a:solidFill>
                <a:effectLst/>
                <a:uLnTx/>
                <a:uFillTx/>
                <a:latin typeface="Segoe UI Semibold"/>
                <a:ea typeface="+mn-ea"/>
                <a:cs typeface="Segoe UI Semibold"/>
              </a:rPr>
              <a:t>RTU</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5" name="object 85"/>
          <p:cNvSpPr/>
          <p:nvPr/>
        </p:nvSpPr>
        <p:spPr>
          <a:xfrm>
            <a:off x="6829043" y="3550920"/>
            <a:ext cx="640080" cy="338455"/>
          </a:xfrm>
          <a:custGeom>
            <a:avLst/>
            <a:gdLst/>
            <a:ahLst/>
            <a:cxnLst/>
            <a:rect l="l" t="t" r="r" b="b"/>
            <a:pathLst>
              <a:path w="640079" h="338454">
                <a:moveTo>
                  <a:pt x="0" y="0"/>
                </a:moveTo>
                <a:lnTo>
                  <a:pt x="640079" y="0"/>
                </a:lnTo>
                <a:lnTo>
                  <a:pt x="640079" y="338327"/>
                </a:lnTo>
                <a:lnTo>
                  <a:pt x="0" y="338327"/>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86"/>
          <p:cNvSpPr txBox="1"/>
          <p:nvPr/>
        </p:nvSpPr>
        <p:spPr>
          <a:xfrm>
            <a:off x="6815788" y="3700662"/>
            <a:ext cx="377825" cy="193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P</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r</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a:t>
            </a: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o</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7" name="object 87"/>
          <p:cNvSpPr txBox="1"/>
          <p:nvPr/>
        </p:nvSpPr>
        <p:spPr>
          <a:xfrm>
            <a:off x="6815788" y="3532973"/>
            <a:ext cx="643890" cy="3619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5" normalizeH="0" baseline="0" noProof="0" dirty="0">
                <a:ln>
                  <a:noFill/>
                </a:ln>
                <a:solidFill>
                  <a:srgbClr val="D73A01"/>
                </a:solidFill>
                <a:effectLst/>
                <a:uLnTx/>
                <a:uFillTx/>
                <a:latin typeface="Segoe UI Semibold"/>
                <a:ea typeface="+mn-ea"/>
                <a:cs typeface="Segoe UI Semibold"/>
              </a:rPr>
              <a:t>TriStation</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a:p>
            <a:pPr marL="36449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D73A01"/>
                </a:solidFill>
                <a:effectLst/>
                <a:uLnTx/>
                <a:uFillTx/>
                <a:latin typeface="Segoe UI Semibold"/>
                <a:ea typeface="+mn-ea"/>
                <a:cs typeface="Segoe UI Semibold"/>
              </a:rPr>
              <a:t>col</a:t>
            </a:r>
            <a:endParaRPr kumimoji="0" sz="11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8" name="object 88"/>
          <p:cNvSpPr/>
          <p:nvPr/>
        </p:nvSpPr>
        <p:spPr>
          <a:xfrm>
            <a:off x="6777990" y="3454146"/>
            <a:ext cx="161925" cy="0"/>
          </a:xfrm>
          <a:custGeom>
            <a:avLst/>
            <a:gdLst/>
            <a:ahLst/>
            <a:cxnLst/>
            <a:rect l="l" t="t" r="r" b="b"/>
            <a:pathLst>
              <a:path w="161925">
                <a:moveTo>
                  <a:pt x="0" y="0"/>
                </a:moveTo>
                <a:lnTo>
                  <a:pt x="161518"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89"/>
          <p:cNvSpPr/>
          <p:nvPr/>
        </p:nvSpPr>
        <p:spPr>
          <a:xfrm>
            <a:off x="6920447" y="3358891"/>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90"/>
          <p:cNvSpPr/>
          <p:nvPr/>
        </p:nvSpPr>
        <p:spPr>
          <a:xfrm>
            <a:off x="10104119" y="2574035"/>
            <a:ext cx="1725167" cy="3540251"/>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10268711" y="2738627"/>
            <a:ext cx="1341132" cy="315620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92"/>
          <p:cNvSpPr/>
          <p:nvPr/>
        </p:nvSpPr>
        <p:spPr>
          <a:xfrm>
            <a:off x="10747247" y="1389888"/>
            <a:ext cx="384175" cy="386080"/>
          </a:xfrm>
          <a:custGeom>
            <a:avLst/>
            <a:gdLst/>
            <a:ahLst/>
            <a:cxnLst/>
            <a:rect l="l" t="t" r="r" b="b"/>
            <a:pathLst>
              <a:path w="384175" h="386080">
                <a:moveTo>
                  <a:pt x="192024" y="0"/>
                </a:moveTo>
                <a:lnTo>
                  <a:pt x="147992" y="5091"/>
                </a:lnTo>
                <a:lnTo>
                  <a:pt x="107574" y="19594"/>
                </a:lnTo>
                <a:lnTo>
                  <a:pt x="71920" y="42351"/>
                </a:lnTo>
                <a:lnTo>
                  <a:pt x="42183" y="72206"/>
                </a:lnTo>
                <a:lnTo>
                  <a:pt x="19516" y="108001"/>
                </a:lnTo>
                <a:lnTo>
                  <a:pt x="5071" y="148580"/>
                </a:lnTo>
                <a:lnTo>
                  <a:pt x="0" y="192786"/>
                </a:lnTo>
                <a:lnTo>
                  <a:pt x="5071" y="236991"/>
                </a:lnTo>
                <a:lnTo>
                  <a:pt x="19516" y="277570"/>
                </a:lnTo>
                <a:lnTo>
                  <a:pt x="42183" y="313365"/>
                </a:lnTo>
                <a:lnTo>
                  <a:pt x="71920" y="343220"/>
                </a:lnTo>
                <a:lnTo>
                  <a:pt x="107574" y="365977"/>
                </a:lnTo>
                <a:lnTo>
                  <a:pt x="147992" y="380480"/>
                </a:lnTo>
                <a:lnTo>
                  <a:pt x="192024" y="385572"/>
                </a:lnTo>
                <a:lnTo>
                  <a:pt x="236055" y="380480"/>
                </a:lnTo>
                <a:lnTo>
                  <a:pt x="276473" y="365977"/>
                </a:lnTo>
                <a:lnTo>
                  <a:pt x="312127" y="343220"/>
                </a:lnTo>
                <a:lnTo>
                  <a:pt x="341864" y="313365"/>
                </a:lnTo>
                <a:lnTo>
                  <a:pt x="364531" y="277570"/>
                </a:lnTo>
                <a:lnTo>
                  <a:pt x="378976" y="236991"/>
                </a:lnTo>
                <a:lnTo>
                  <a:pt x="384048" y="192786"/>
                </a:lnTo>
                <a:lnTo>
                  <a:pt x="378976" y="148580"/>
                </a:lnTo>
                <a:lnTo>
                  <a:pt x="364531" y="108001"/>
                </a:lnTo>
                <a:lnTo>
                  <a:pt x="341864" y="72206"/>
                </a:lnTo>
                <a:lnTo>
                  <a:pt x="312127" y="42351"/>
                </a:lnTo>
                <a:lnTo>
                  <a:pt x="276473" y="19594"/>
                </a:lnTo>
                <a:lnTo>
                  <a:pt x="236055" y="5091"/>
                </a:lnTo>
                <a:lnTo>
                  <a:pt x="192024"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93"/>
          <p:cNvSpPr txBox="1"/>
          <p:nvPr/>
        </p:nvSpPr>
        <p:spPr>
          <a:xfrm>
            <a:off x="10866938" y="1428591"/>
            <a:ext cx="142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Segoe UI Semibold"/>
                <a:ea typeface="+mn-ea"/>
                <a:cs typeface="Segoe UI Semibold"/>
              </a:rPr>
              <a:t>4</a:t>
            </a:r>
            <a:endParaRPr kumimoji="0" sz="16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4" name="object 94"/>
          <p:cNvSpPr txBox="1"/>
          <p:nvPr/>
        </p:nvSpPr>
        <p:spPr>
          <a:xfrm>
            <a:off x="9992211" y="1840071"/>
            <a:ext cx="1896110" cy="453390"/>
          </a:xfrm>
          <a:prstGeom prst="rect">
            <a:avLst/>
          </a:prstGeom>
        </p:spPr>
        <p:txBody>
          <a:bodyPr vert="horz" wrap="square" lIns="0" tIns="13335" rIns="0" bIns="0" rtlCol="0">
            <a:spAutoFit/>
          </a:bodyPr>
          <a:lstStyle/>
          <a:p>
            <a:pPr marL="12700" marR="5080" lvl="0" indent="89535"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Disable safety </a:t>
            </a:r>
            <a:r>
              <a:rPr kumimoji="0" sz="1400" b="1" i="0" u="none" strike="noStrike" kern="1200" cap="none" spc="-15" normalizeH="0" baseline="0" noProof="0" dirty="0">
                <a:ln>
                  <a:noFill/>
                </a:ln>
                <a:solidFill>
                  <a:srgbClr val="D73A01"/>
                </a:solidFill>
                <a:effectLst/>
                <a:uLnTx/>
                <a:uFillTx/>
                <a:latin typeface="Segoe UI Semibold"/>
                <a:ea typeface="+mn-ea"/>
                <a:cs typeface="Segoe UI Semibold"/>
              </a:rPr>
              <a:t>PLC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launch </a:t>
            </a:r>
            <a:r>
              <a:rPr kumimoji="0" sz="1400" b="1" i="0" u="none" strike="noStrike" kern="1200" cap="none" spc="0" normalizeH="0" baseline="0" noProof="0" dirty="0">
                <a:ln>
                  <a:noFill/>
                </a:ln>
                <a:solidFill>
                  <a:srgbClr val="D73A01"/>
                </a:solidFill>
                <a:effectLst/>
                <a:uLnTx/>
                <a:uFillTx/>
                <a:latin typeface="Segoe UI Semibold"/>
                <a:ea typeface="+mn-ea"/>
                <a:cs typeface="Segoe UI Semibold"/>
              </a:rPr>
              <a:t>2nd</a:t>
            </a:r>
            <a:r>
              <a:rPr kumimoji="0" sz="1400" b="1" i="0" u="none" strike="noStrike" kern="1200" cap="none" spc="-90" normalizeH="0" baseline="0" noProof="0" dirty="0">
                <a:ln>
                  <a:noFill/>
                </a:ln>
                <a:solidFill>
                  <a:srgbClr val="D73A01"/>
                </a:solidFill>
                <a:effectLst/>
                <a:uLnTx/>
                <a:uFillTx/>
                <a:latin typeface="Segoe UI Semibold"/>
                <a:ea typeface="+mn-ea"/>
                <a:cs typeface="Segoe UI Semibold"/>
              </a:rPr>
              <a:t> </a:t>
            </a:r>
            <a:r>
              <a:rPr kumimoji="0" sz="1400" b="1" i="0" u="none" strike="noStrike" kern="1200" cap="none" spc="-5" normalizeH="0" baseline="0" noProof="0" dirty="0">
                <a:ln>
                  <a:noFill/>
                </a:ln>
                <a:solidFill>
                  <a:srgbClr val="D73A01"/>
                </a:solidFill>
                <a:effectLst/>
                <a:uLnTx/>
                <a:uFillTx/>
                <a:latin typeface="Segoe UI Semibold"/>
                <a:ea typeface="+mn-ea"/>
                <a:cs typeface="Segoe UI Semibold"/>
              </a:rPr>
              <a:t>cyberattack</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95" name="object 95"/>
          <p:cNvSpPr/>
          <p:nvPr/>
        </p:nvSpPr>
        <p:spPr>
          <a:xfrm>
            <a:off x="7954518" y="1582674"/>
            <a:ext cx="2527300" cy="0"/>
          </a:xfrm>
          <a:custGeom>
            <a:avLst/>
            <a:gdLst/>
            <a:ahLst/>
            <a:cxnLst/>
            <a:rect l="l" t="t" r="r" b="b"/>
            <a:pathLst>
              <a:path w="2527300">
                <a:moveTo>
                  <a:pt x="0" y="0"/>
                </a:moveTo>
                <a:lnTo>
                  <a:pt x="2527236" y="0"/>
                </a:lnTo>
              </a:path>
            </a:pathLst>
          </a:custGeom>
          <a:ln w="38100">
            <a:solidFill>
              <a:srgbClr val="D73A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object 96"/>
          <p:cNvSpPr/>
          <p:nvPr/>
        </p:nvSpPr>
        <p:spPr>
          <a:xfrm>
            <a:off x="10462689" y="1487420"/>
            <a:ext cx="114935" cy="190500"/>
          </a:xfrm>
          <a:custGeom>
            <a:avLst/>
            <a:gdLst/>
            <a:ahLst/>
            <a:cxnLst/>
            <a:rect l="l" t="t" r="r" b="b"/>
            <a:pathLst>
              <a:path w="114934" h="190500">
                <a:moveTo>
                  <a:pt x="12" y="0"/>
                </a:moveTo>
                <a:lnTo>
                  <a:pt x="0" y="190500"/>
                </a:lnTo>
                <a:lnTo>
                  <a:pt x="114312" y="95250"/>
                </a:lnTo>
                <a:lnTo>
                  <a:pt x="12" y="0"/>
                </a:lnTo>
                <a:close/>
              </a:path>
            </a:pathLst>
          </a:custGeom>
          <a:solidFill>
            <a:srgbClr val="D73A0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5735320" cy="513715"/>
          </a:xfrm>
          <a:prstGeom prst="rect">
            <a:avLst/>
          </a:prstGeom>
        </p:spPr>
        <p:txBody>
          <a:bodyPr vert="horz" wrap="square" lIns="0" tIns="13335" rIns="0" bIns="0" rtlCol="0">
            <a:spAutoFit/>
          </a:bodyPr>
          <a:lstStyle/>
          <a:p>
            <a:pPr marL="12700">
              <a:lnSpc>
                <a:spcPct val="100000"/>
              </a:lnSpc>
              <a:spcBef>
                <a:spcPts val="105"/>
              </a:spcBef>
            </a:pPr>
            <a:r>
              <a:rPr spc="-45" dirty="0"/>
              <a:t>Challenges </a:t>
            </a:r>
            <a:r>
              <a:rPr spc="-40" dirty="0"/>
              <a:t>to </a:t>
            </a:r>
            <a:r>
              <a:rPr spc="-50" dirty="0"/>
              <a:t>detecting</a:t>
            </a:r>
            <a:r>
              <a:rPr spc="-350" dirty="0"/>
              <a:t> </a:t>
            </a:r>
            <a:r>
              <a:rPr spc="-65" dirty="0"/>
              <a:t>TRITON</a:t>
            </a:r>
          </a:p>
        </p:txBody>
      </p:sp>
      <p:sp>
        <p:nvSpPr>
          <p:cNvPr id="4" name="object 4"/>
          <p:cNvSpPr/>
          <p:nvPr/>
        </p:nvSpPr>
        <p:spPr>
          <a:xfrm>
            <a:off x="583691"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74520" y="3436111"/>
            <a:ext cx="1869439" cy="11093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Data</a:t>
            </a:r>
            <a:r>
              <a:rPr kumimoji="0" sz="2000" b="1" i="0" u="none" strike="noStrike" kern="1200" cap="none" spc="-40"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availability</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11760" marR="71120" lvl="0" indent="-33655" algn="l"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Collect logs</a:t>
            </a:r>
            <a:r>
              <a:rPr kumimoji="0" sz="1800" b="0" i="0" u="none" strike="noStrike" kern="1200" cap="none" spc="-6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5" normalizeH="0" baseline="0" noProof="0" dirty="0">
                <a:ln>
                  <a:noFill/>
                </a:ln>
                <a:solidFill>
                  <a:srgbClr val="FFFFFF"/>
                </a:solidFill>
                <a:effectLst/>
                <a:uLnTx/>
                <a:uFillTx/>
                <a:latin typeface="Segoe UI"/>
                <a:ea typeface="+mn-ea"/>
                <a:cs typeface="Segoe UI"/>
              </a:rPr>
              <a:t>multiple</a:t>
            </a:r>
            <a:r>
              <a:rPr kumimoji="0" sz="1800" b="0" i="0" u="none" strike="noStrike" kern="1200" cap="none" spc="-3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sources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3375659"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3518085" y="3436111"/>
            <a:ext cx="2366010" cy="113982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Connecting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the</a:t>
            </a:r>
            <a:r>
              <a:rPr kumimoji="0" sz="2000" b="1" i="0" u="none" strike="noStrike" kern="1200" cap="none" spc="-114"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dots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87960" marR="109220" lvl="0" indent="0" algn="ctr" defTabSz="914400" rtl="0" eaLnBrk="1" fontAlgn="auto" latinLnBrk="0" hangingPunct="1">
              <a:lnSpc>
                <a:spcPct val="102200"/>
              </a:lnSpc>
              <a:spcBef>
                <a:spcPts val="195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Connect </a:t>
            </a:r>
            <a:r>
              <a:rPr kumimoji="0" sz="1800" b="0" i="0" u="none" strike="noStrike" kern="1200" cap="none" spc="0" normalizeH="0" baseline="0" noProof="0" dirty="0">
                <a:ln>
                  <a:noFill/>
                </a:ln>
                <a:solidFill>
                  <a:srgbClr val="FFFFFF"/>
                </a:solidFill>
                <a:effectLst/>
                <a:uLnTx/>
                <a:uFillTx/>
                <a:latin typeface="Segoe UI"/>
                <a:ea typeface="+mn-ea"/>
                <a:cs typeface="Segoe UI"/>
              </a:rPr>
              <a:t>IT </a:t>
            </a:r>
            <a:r>
              <a:rPr kumimoji="0" sz="1800" b="0" i="0" u="none" strike="noStrike" kern="1200" cap="none" spc="-10" normalizeH="0" baseline="0" noProof="0" dirty="0">
                <a:ln>
                  <a:noFill/>
                </a:ln>
                <a:solidFill>
                  <a:srgbClr val="FFFFFF"/>
                </a:solidFill>
                <a:effectLst/>
                <a:uLnTx/>
                <a:uFillTx/>
                <a:latin typeface="Segoe UI"/>
                <a:ea typeface="+mn-ea"/>
                <a:cs typeface="Segoe UI"/>
              </a:rPr>
              <a:t>events</a:t>
            </a:r>
            <a:r>
              <a:rPr kumimoji="0" sz="1800" b="0" i="0" u="none" strike="noStrike" kern="1200" cap="none" spc="-9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to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occurrence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p:nvPr/>
        </p:nvSpPr>
        <p:spPr>
          <a:xfrm>
            <a:off x="6167628" y="3310128"/>
            <a:ext cx="2650490" cy="2959735"/>
          </a:xfrm>
          <a:custGeom>
            <a:avLst/>
            <a:gdLst/>
            <a:ahLst/>
            <a:cxnLst/>
            <a:rect l="l" t="t" r="r" b="b"/>
            <a:pathLst>
              <a:path w="2650490" h="2959735">
                <a:moveTo>
                  <a:pt x="0" y="0"/>
                </a:moveTo>
                <a:lnTo>
                  <a:pt x="2650235" y="0"/>
                </a:lnTo>
                <a:lnTo>
                  <a:pt x="2650235"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6428934" y="3436111"/>
            <a:ext cx="2129790"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Understanding</a:t>
            </a:r>
            <a:r>
              <a:rPr kumimoji="0" sz="2000" b="1" i="0" u="none" strike="noStrike" kern="1200" cap="none" spc="-6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45" normalizeH="0" baseline="0" noProof="0" dirty="0">
                <a:ln>
                  <a:noFill/>
                </a:ln>
                <a:solidFill>
                  <a:srgbClr val="FFFFFF"/>
                </a:solidFill>
                <a:effectLst/>
                <a:uLnTx/>
                <a:uFillTx/>
                <a:latin typeface="Segoe UI Semibold"/>
                <a:ea typeface="+mn-ea"/>
                <a:cs typeface="Segoe UI Semibold"/>
              </a:rPr>
              <a:t>OT</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56515" marR="50165" lvl="0" indent="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Apply knowledge</a:t>
            </a:r>
            <a:r>
              <a:rPr kumimoji="0" sz="1800" b="0" i="0" u="none" strike="noStrike" kern="1200" cap="none" spc="-40" normalizeH="0" baseline="0" noProof="0" dirty="0">
                <a:ln>
                  <a:noFill/>
                </a:ln>
                <a:solidFill>
                  <a:srgbClr val="FFFFFF"/>
                </a:solidFill>
                <a:effectLst/>
                <a:uLnTx/>
                <a:uFillTx/>
                <a:latin typeface="Segoe UI"/>
                <a:ea typeface="+mn-ea"/>
                <a:cs typeface="Segoe UI"/>
              </a:rPr>
              <a:t> </a:t>
            </a:r>
            <a:r>
              <a:rPr kumimoji="0" sz="1800" b="0" i="0" u="none" strike="noStrike" kern="1200" cap="none" spc="-20" normalizeH="0" baseline="0" noProof="0" dirty="0">
                <a:ln>
                  <a:noFill/>
                </a:ln>
                <a:solidFill>
                  <a:srgbClr val="FFFFFF"/>
                </a:solidFill>
                <a:effectLst/>
                <a:uLnTx/>
                <a:uFillTx/>
                <a:latin typeface="Segoe UI"/>
                <a:ea typeface="+mn-ea"/>
                <a:cs typeface="Segoe UI"/>
              </a:rPr>
              <a:t>of  </a:t>
            </a:r>
            <a:r>
              <a:rPr kumimoji="0" sz="1800" b="0" i="0" u="none" strike="noStrike" kern="1200" cap="none" spc="-45" normalizeH="0" baseline="0" noProof="0" dirty="0">
                <a:ln>
                  <a:noFill/>
                </a:ln>
                <a:solidFill>
                  <a:srgbClr val="FFFFFF"/>
                </a:solidFill>
                <a:effectLst/>
                <a:uLnTx/>
                <a:uFillTx/>
                <a:latin typeface="Segoe UI"/>
                <a:ea typeface="+mn-ea"/>
                <a:cs typeface="Segoe UI"/>
              </a:rPr>
              <a:t>OT</a:t>
            </a:r>
            <a:r>
              <a:rPr kumimoji="0" sz="1800" b="0" i="0" u="none" strike="noStrike" kern="1200" cap="none" spc="-1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systems</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p:nvPr/>
        </p:nvSpPr>
        <p:spPr>
          <a:xfrm>
            <a:off x="8959595" y="3310128"/>
            <a:ext cx="2650490" cy="2959735"/>
          </a:xfrm>
          <a:custGeom>
            <a:avLst/>
            <a:gdLst/>
            <a:ahLst/>
            <a:cxnLst/>
            <a:rect l="l" t="t" r="r" b="b"/>
            <a:pathLst>
              <a:path w="2650490" h="2959735">
                <a:moveTo>
                  <a:pt x="0" y="0"/>
                </a:moveTo>
                <a:lnTo>
                  <a:pt x="2650236" y="0"/>
                </a:lnTo>
                <a:lnTo>
                  <a:pt x="2650236" y="2959608"/>
                </a:lnTo>
                <a:lnTo>
                  <a:pt x="0" y="295960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8960277" y="3436111"/>
            <a:ext cx="2648585" cy="1109345"/>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Semibold"/>
                <a:ea typeface="+mn-ea"/>
                <a:cs typeface="Segoe UI Semibold"/>
              </a:rPr>
              <a:t>Identifying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real</a:t>
            </a:r>
            <a:r>
              <a:rPr kumimoji="0" sz="2000" b="1" i="0" u="none" strike="noStrike" kern="1200" cap="none" spc="-95" normalizeH="0" baseline="0" noProof="0" dirty="0">
                <a:ln>
                  <a:noFill/>
                </a:ln>
                <a:solidFill>
                  <a:srgbClr val="FFFF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FFFFFF"/>
                </a:solidFill>
                <a:effectLst/>
                <a:uLnTx/>
                <a:uFillTx/>
                <a:latin typeface="Segoe UI Semibold"/>
                <a:ea typeface="+mn-ea"/>
                <a:cs typeface="Segoe UI Semibold"/>
              </a:rPr>
              <a:t>threats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38100" marR="27940" lvl="0" indent="-2540" algn="ctr" defTabSz="914400" rtl="0" eaLnBrk="1" fontAlgn="auto" latinLnBrk="0" hangingPunct="1">
              <a:lnSpc>
                <a:spcPct val="100000"/>
              </a:lnSpc>
              <a:spcBef>
                <a:spcPts val="180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Segoe UI"/>
                <a:ea typeface="+mn-ea"/>
                <a:cs typeface="Segoe UI"/>
              </a:rPr>
              <a:t>Detect </a:t>
            </a:r>
            <a:r>
              <a:rPr kumimoji="0" sz="1800" b="0" i="0" u="none" strike="noStrike" kern="1200" cap="none" spc="-5" normalizeH="0" baseline="0" noProof="0" dirty="0">
                <a:ln>
                  <a:noFill/>
                </a:ln>
                <a:solidFill>
                  <a:srgbClr val="FFFFFF"/>
                </a:solidFill>
                <a:effectLst/>
                <a:uLnTx/>
                <a:uFillTx/>
                <a:latin typeface="Segoe UI"/>
                <a:ea typeface="+mn-ea"/>
                <a:cs typeface="Segoe UI"/>
              </a:rPr>
              <a:t>and prioritize  </a:t>
            </a:r>
            <a:r>
              <a:rPr kumimoji="0" sz="1800" b="0" i="0" u="none" strike="noStrike" kern="1200" cap="none" spc="-10" normalizeH="0" baseline="0" noProof="0" dirty="0">
                <a:ln>
                  <a:noFill/>
                </a:ln>
                <a:solidFill>
                  <a:srgbClr val="FFFFFF"/>
                </a:solidFill>
                <a:effectLst/>
                <a:uLnTx/>
                <a:uFillTx/>
                <a:latin typeface="Segoe UI"/>
                <a:ea typeface="+mn-ea"/>
                <a:cs typeface="Segoe UI"/>
              </a:rPr>
              <a:t>threats from </a:t>
            </a:r>
            <a:r>
              <a:rPr kumimoji="0" sz="1800" b="0" i="0" u="none" strike="noStrike" kern="1200" cap="none" spc="0" normalizeH="0" baseline="0" noProof="0" dirty="0">
                <a:ln>
                  <a:noFill/>
                </a:ln>
                <a:solidFill>
                  <a:srgbClr val="FFFFFF"/>
                </a:solidFill>
                <a:effectLst/>
                <a:uLnTx/>
                <a:uFillTx/>
                <a:latin typeface="Segoe UI"/>
                <a:ea typeface="+mn-ea"/>
                <a:cs typeface="Segoe UI"/>
              </a:rPr>
              <a:t>a </a:t>
            </a:r>
            <a:r>
              <a:rPr kumimoji="0" sz="1800" b="0" i="0" u="none" strike="noStrike" kern="1200" cap="none" spc="-5" normalizeH="0" baseline="0" noProof="0" dirty="0">
                <a:ln>
                  <a:noFill/>
                </a:ln>
                <a:solidFill>
                  <a:srgbClr val="FFFFFF"/>
                </a:solidFill>
                <a:effectLst/>
                <a:uLnTx/>
                <a:uFillTx/>
                <a:latin typeface="Segoe UI"/>
                <a:ea typeface="+mn-ea"/>
                <a:cs typeface="Segoe UI"/>
              </a:rPr>
              <a:t>sea </a:t>
            </a:r>
            <a:r>
              <a:rPr kumimoji="0" sz="1800" b="0" i="0" u="none" strike="noStrike" kern="1200" cap="none" spc="-20" normalizeH="0" baseline="0" noProof="0" dirty="0">
                <a:ln>
                  <a:noFill/>
                </a:ln>
                <a:solidFill>
                  <a:srgbClr val="FFFFFF"/>
                </a:solidFill>
                <a:effectLst/>
                <a:uLnTx/>
                <a:uFillTx/>
                <a:latin typeface="Segoe UI"/>
                <a:ea typeface="+mn-ea"/>
                <a:cs typeface="Segoe UI"/>
              </a:rPr>
              <a:t>of</a:t>
            </a:r>
            <a:r>
              <a:rPr kumimoji="0" sz="1800" b="0" i="0" u="none" strike="noStrike" kern="1200" cap="none" spc="-75"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data</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object 12"/>
          <p:cNvSpPr/>
          <p:nvPr/>
        </p:nvSpPr>
        <p:spPr>
          <a:xfrm>
            <a:off x="4253328" y="2290375"/>
            <a:ext cx="792480" cy="792480"/>
          </a:xfrm>
          <a:custGeom>
            <a:avLst/>
            <a:gdLst/>
            <a:ahLst/>
            <a:cxnLst/>
            <a:rect l="l" t="t" r="r" b="b"/>
            <a:pathLst>
              <a:path w="792479" h="792480">
                <a:moveTo>
                  <a:pt x="0" y="0"/>
                </a:moveTo>
                <a:lnTo>
                  <a:pt x="792174" y="792205"/>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3328" y="2290375"/>
            <a:ext cx="792480" cy="792480"/>
          </a:xfrm>
          <a:custGeom>
            <a:avLst/>
            <a:gdLst/>
            <a:ahLst/>
            <a:cxnLst/>
            <a:rect l="l" t="t" r="r" b="b"/>
            <a:pathLst>
              <a:path w="792479" h="792480">
                <a:moveTo>
                  <a:pt x="0" y="792205"/>
                </a:moveTo>
                <a:lnTo>
                  <a:pt x="792174"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53328" y="2686477"/>
            <a:ext cx="792480" cy="0"/>
          </a:xfrm>
          <a:custGeom>
            <a:avLst/>
            <a:gdLst/>
            <a:ahLst/>
            <a:cxnLst/>
            <a:rect l="l" t="t" r="r" b="b"/>
            <a:pathLst>
              <a:path w="792479">
                <a:moveTo>
                  <a:pt x="0" y="0"/>
                </a:moveTo>
                <a:lnTo>
                  <a:pt x="792174" y="0"/>
                </a:lnTo>
              </a:path>
            </a:pathLst>
          </a:custGeom>
          <a:ln w="1343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49735" y="2289735"/>
            <a:ext cx="0" cy="793115"/>
          </a:xfrm>
          <a:custGeom>
            <a:avLst/>
            <a:gdLst/>
            <a:ahLst/>
            <a:cxnLst/>
            <a:rect l="l" t="t" r="r" b="b"/>
            <a:pathLst>
              <a:path h="793114">
                <a:moveTo>
                  <a:pt x="0" y="0"/>
                </a:moveTo>
                <a:lnTo>
                  <a:pt x="0" y="792845"/>
                </a:lnTo>
              </a:path>
            </a:pathLst>
          </a:custGeom>
          <a:ln w="13448">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253328" y="2686477"/>
            <a:ext cx="792480" cy="396240"/>
          </a:xfrm>
          <a:custGeom>
            <a:avLst/>
            <a:gdLst/>
            <a:ahLst/>
            <a:cxnLst/>
            <a:rect l="l" t="t" r="r" b="b"/>
            <a:pathLst>
              <a:path w="792479" h="396239">
                <a:moveTo>
                  <a:pt x="0" y="396102"/>
                </a:moveTo>
                <a:lnTo>
                  <a:pt x="792174"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253328" y="2686477"/>
            <a:ext cx="792480" cy="396240"/>
          </a:xfrm>
          <a:custGeom>
            <a:avLst/>
            <a:gdLst/>
            <a:ahLst/>
            <a:cxnLst/>
            <a:rect l="l" t="t" r="r" b="b"/>
            <a:pathLst>
              <a:path w="792479" h="396239">
                <a:moveTo>
                  <a:pt x="792174" y="396102"/>
                </a:moveTo>
                <a:lnTo>
                  <a:pt x="0" y="0"/>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253328" y="2290375"/>
            <a:ext cx="792480" cy="396240"/>
          </a:xfrm>
          <a:custGeom>
            <a:avLst/>
            <a:gdLst/>
            <a:ahLst/>
            <a:cxnLst/>
            <a:rect l="l" t="t" r="r" b="b"/>
            <a:pathLst>
              <a:path w="792479" h="396239">
                <a:moveTo>
                  <a:pt x="0" y="0"/>
                </a:moveTo>
                <a:lnTo>
                  <a:pt x="792174"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53328" y="2290375"/>
            <a:ext cx="792480" cy="396240"/>
          </a:xfrm>
          <a:custGeom>
            <a:avLst/>
            <a:gdLst/>
            <a:ahLst/>
            <a:cxnLst/>
            <a:rect l="l" t="t" r="r" b="b"/>
            <a:pathLst>
              <a:path w="792479" h="396239">
                <a:moveTo>
                  <a:pt x="792174" y="0"/>
                </a:moveTo>
                <a:lnTo>
                  <a:pt x="0" y="396102"/>
                </a:lnTo>
              </a:path>
            </a:pathLst>
          </a:custGeom>
          <a:ln w="13440">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649735" y="2290375"/>
            <a:ext cx="396240" cy="396240"/>
          </a:xfrm>
          <a:custGeom>
            <a:avLst/>
            <a:gdLst/>
            <a:ahLst/>
            <a:cxnLst/>
            <a:rect l="l" t="t" r="r" b="b"/>
            <a:pathLst>
              <a:path w="396239" h="396239">
                <a:moveTo>
                  <a:pt x="0" y="0"/>
                </a:moveTo>
                <a:lnTo>
                  <a:pt x="395767" y="39610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253328" y="2289735"/>
            <a:ext cx="396875" cy="396875"/>
          </a:xfrm>
          <a:custGeom>
            <a:avLst/>
            <a:gdLst/>
            <a:ahLst/>
            <a:cxnLst/>
            <a:rect l="l" t="t" r="r" b="b"/>
            <a:pathLst>
              <a:path w="396875" h="396875">
                <a:moveTo>
                  <a:pt x="396407" y="0"/>
                </a:moveTo>
                <a:lnTo>
                  <a:pt x="0" y="396742"/>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649735" y="2686477"/>
            <a:ext cx="396240" cy="396240"/>
          </a:xfrm>
          <a:custGeom>
            <a:avLst/>
            <a:gdLst/>
            <a:ahLst/>
            <a:cxnLst/>
            <a:rect l="l" t="t" r="r" b="b"/>
            <a:pathLst>
              <a:path w="396239" h="396239">
                <a:moveTo>
                  <a:pt x="0" y="396102"/>
                </a:moveTo>
                <a:lnTo>
                  <a:pt x="395767"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251407" y="2685837"/>
            <a:ext cx="398780" cy="396875"/>
          </a:xfrm>
          <a:custGeom>
            <a:avLst/>
            <a:gdLst/>
            <a:ahLst/>
            <a:cxnLst/>
            <a:rect l="l" t="t" r="r" b="b"/>
            <a:pathLst>
              <a:path w="398779" h="396875">
                <a:moveTo>
                  <a:pt x="398328" y="396742"/>
                </a:moveTo>
                <a:lnTo>
                  <a:pt x="0" y="0"/>
                </a:lnTo>
              </a:path>
            </a:pathLst>
          </a:custGeom>
          <a:ln w="13443">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212342" y="2249421"/>
            <a:ext cx="81971" cy="81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12342" y="2645523"/>
            <a:ext cx="81971" cy="81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212342" y="3041626"/>
            <a:ext cx="81971" cy="819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608750" y="2249421"/>
            <a:ext cx="81971" cy="8190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608750" y="2645523"/>
            <a:ext cx="81971" cy="819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608750" y="3041626"/>
            <a:ext cx="81971" cy="81908"/>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004517" y="2249421"/>
            <a:ext cx="81971" cy="819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004517" y="2645523"/>
            <a:ext cx="81971" cy="8190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004517" y="3041626"/>
            <a:ext cx="81971" cy="8190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415796"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782622"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145474" y="2348483"/>
            <a:ext cx="0" cy="191135"/>
          </a:xfrm>
          <a:custGeom>
            <a:avLst/>
            <a:gdLst/>
            <a:ahLst/>
            <a:cxnLst/>
            <a:rect l="l" t="t" r="r" b="b"/>
            <a:pathLst>
              <a:path h="191135">
                <a:moveTo>
                  <a:pt x="0" y="0"/>
                </a:moveTo>
                <a:lnTo>
                  <a:pt x="0" y="190817"/>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527479" y="2340546"/>
            <a:ext cx="143459" cy="210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894306" y="2340546"/>
            <a:ext cx="139484" cy="21066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415796"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782622"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45474" y="2996463"/>
            <a:ext cx="0" cy="194945"/>
          </a:xfrm>
          <a:custGeom>
            <a:avLst/>
            <a:gdLst/>
            <a:ahLst/>
            <a:cxnLst/>
            <a:rect l="l" t="t" r="r" b="b"/>
            <a:pathLst>
              <a:path h="194944">
                <a:moveTo>
                  <a:pt x="0" y="0"/>
                </a:moveTo>
                <a:lnTo>
                  <a:pt x="0" y="194792"/>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527479" y="2988525"/>
            <a:ext cx="143459" cy="2106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894306" y="2988525"/>
            <a:ext cx="139484" cy="2106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2257145" y="2988525"/>
            <a:ext cx="143471" cy="2106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663001"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2025853"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407858" y="2670505"/>
            <a:ext cx="143471" cy="210654"/>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2137536" y="2670505"/>
            <a:ext cx="143459" cy="210654"/>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2244851" y="2327147"/>
            <a:ext cx="170687" cy="2316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2392679" y="2678442"/>
            <a:ext cx="0" cy="191135"/>
          </a:xfrm>
          <a:custGeom>
            <a:avLst/>
            <a:gdLst/>
            <a:ahLst/>
            <a:cxnLst/>
            <a:rect l="l" t="t" r="r" b="b"/>
            <a:pathLst>
              <a:path h="191135">
                <a:moveTo>
                  <a:pt x="0" y="0"/>
                </a:moveTo>
                <a:lnTo>
                  <a:pt x="0" y="190804"/>
                </a:lnTo>
              </a:path>
            </a:pathLst>
          </a:custGeom>
          <a:ln w="15875">
            <a:solidFill>
              <a:srgbClr val="50E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402080" y="2333244"/>
            <a:ext cx="84910" cy="22565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761744" y="2662428"/>
            <a:ext cx="170687" cy="2316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2010155" y="2665476"/>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767839" y="2983992"/>
            <a:ext cx="84910" cy="22565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7223759" y="2327152"/>
            <a:ext cx="537845" cy="537845"/>
          </a:xfrm>
          <a:custGeom>
            <a:avLst/>
            <a:gdLst/>
            <a:ahLst/>
            <a:cxnLst/>
            <a:rect l="l" t="t" r="r" b="b"/>
            <a:pathLst>
              <a:path w="537845" h="537844">
                <a:moveTo>
                  <a:pt x="268432" y="537391"/>
                </a:moveTo>
                <a:lnTo>
                  <a:pt x="220126" y="533054"/>
                </a:lnTo>
                <a:lnTo>
                  <a:pt x="174683" y="520552"/>
                </a:lnTo>
                <a:lnTo>
                  <a:pt x="132856" y="500647"/>
                </a:lnTo>
                <a:lnTo>
                  <a:pt x="95398" y="474101"/>
                </a:lnTo>
                <a:lnTo>
                  <a:pt x="63063" y="441676"/>
                </a:lnTo>
                <a:lnTo>
                  <a:pt x="36602" y="404133"/>
                </a:lnTo>
                <a:lnTo>
                  <a:pt x="16769" y="362235"/>
                </a:lnTo>
                <a:lnTo>
                  <a:pt x="4317" y="316744"/>
                </a:lnTo>
                <a:lnTo>
                  <a:pt x="0" y="268421"/>
                </a:lnTo>
                <a:lnTo>
                  <a:pt x="4317" y="220117"/>
                </a:lnTo>
                <a:lnTo>
                  <a:pt x="16769" y="174676"/>
                </a:lnTo>
                <a:lnTo>
                  <a:pt x="36602" y="132851"/>
                </a:lnTo>
                <a:lnTo>
                  <a:pt x="63063" y="95395"/>
                </a:lnTo>
                <a:lnTo>
                  <a:pt x="95398" y="63060"/>
                </a:lnTo>
                <a:lnTo>
                  <a:pt x="132856" y="36601"/>
                </a:lnTo>
                <a:lnTo>
                  <a:pt x="174683" y="16769"/>
                </a:lnTo>
                <a:lnTo>
                  <a:pt x="220126" y="4317"/>
                </a:lnTo>
                <a:lnTo>
                  <a:pt x="268432" y="0"/>
                </a:lnTo>
                <a:lnTo>
                  <a:pt x="316756" y="4317"/>
                </a:lnTo>
                <a:lnTo>
                  <a:pt x="362250" y="16769"/>
                </a:lnTo>
                <a:lnTo>
                  <a:pt x="404149" y="36601"/>
                </a:lnTo>
                <a:lnTo>
                  <a:pt x="441693" y="63060"/>
                </a:lnTo>
                <a:lnTo>
                  <a:pt x="474120" y="95395"/>
                </a:lnTo>
                <a:lnTo>
                  <a:pt x="500667" y="132851"/>
                </a:lnTo>
                <a:lnTo>
                  <a:pt x="520573" y="174676"/>
                </a:lnTo>
                <a:lnTo>
                  <a:pt x="533075" y="220117"/>
                </a:lnTo>
                <a:lnTo>
                  <a:pt x="537412" y="268421"/>
                </a:lnTo>
                <a:lnTo>
                  <a:pt x="533075" y="316744"/>
                </a:lnTo>
                <a:lnTo>
                  <a:pt x="520573" y="362235"/>
                </a:lnTo>
                <a:lnTo>
                  <a:pt x="500667" y="404133"/>
                </a:lnTo>
                <a:lnTo>
                  <a:pt x="474120" y="441676"/>
                </a:lnTo>
                <a:lnTo>
                  <a:pt x="441693" y="474101"/>
                </a:lnTo>
                <a:lnTo>
                  <a:pt x="404149" y="500647"/>
                </a:lnTo>
                <a:lnTo>
                  <a:pt x="362250" y="520552"/>
                </a:lnTo>
                <a:lnTo>
                  <a:pt x="316756" y="533054"/>
                </a:lnTo>
                <a:lnTo>
                  <a:pt x="268432" y="537391"/>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7375506" y="3004779"/>
            <a:ext cx="233919" cy="70118"/>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7375506" y="2911106"/>
            <a:ext cx="233919" cy="70118"/>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375506" y="2794424"/>
            <a:ext cx="233919" cy="93673"/>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9970004" y="2465832"/>
            <a:ext cx="272415" cy="388620"/>
          </a:xfrm>
          <a:custGeom>
            <a:avLst/>
            <a:gdLst/>
            <a:ahLst/>
            <a:cxnLst/>
            <a:rect l="l" t="t" r="r" b="b"/>
            <a:pathLst>
              <a:path w="272415" h="388619">
                <a:moveTo>
                  <a:pt x="271957" y="216471"/>
                </a:moveTo>
                <a:lnTo>
                  <a:pt x="127709" y="216471"/>
                </a:lnTo>
                <a:lnTo>
                  <a:pt x="129669" y="229284"/>
                </a:lnTo>
                <a:lnTo>
                  <a:pt x="161443" y="264458"/>
                </a:lnTo>
                <a:lnTo>
                  <a:pt x="172982" y="269562"/>
                </a:lnTo>
                <a:lnTo>
                  <a:pt x="180846" y="277698"/>
                </a:lnTo>
                <a:lnTo>
                  <a:pt x="184633" y="290852"/>
                </a:lnTo>
                <a:lnTo>
                  <a:pt x="185915" y="307324"/>
                </a:lnTo>
                <a:lnTo>
                  <a:pt x="184427" y="323914"/>
                </a:lnTo>
                <a:lnTo>
                  <a:pt x="179906" y="337426"/>
                </a:lnTo>
                <a:lnTo>
                  <a:pt x="155408" y="381038"/>
                </a:lnTo>
                <a:lnTo>
                  <a:pt x="158240" y="388620"/>
                </a:lnTo>
                <a:lnTo>
                  <a:pt x="194907" y="366524"/>
                </a:lnTo>
                <a:lnTo>
                  <a:pt x="242382" y="317359"/>
                </a:lnTo>
                <a:lnTo>
                  <a:pt x="268008" y="264599"/>
                </a:lnTo>
                <a:lnTo>
                  <a:pt x="272416" y="238944"/>
                </a:lnTo>
                <a:lnTo>
                  <a:pt x="271957" y="216471"/>
                </a:lnTo>
                <a:close/>
              </a:path>
              <a:path w="272415" h="388619">
                <a:moveTo>
                  <a:pt x="105184" y="386862"/>
                </a:moveTo>
                <a:lnTo>
                  <a:pt x="105952" y="388442"/>
                </a:lnTo>
                <a:lnTo>
                  <a:pt x="105380" y="386952"/>
                </a:lnTo>
                <a:lnTo>
                  <a:pt x="105184" y="386862"/>
                </a:lnTo>
                <a:close/>
              </a:path>
              <a:path w="272415" h="388619">
                <a:moveTo>
                  <a:pt x="19454" y="235010"/>
                </a:moveTo>
                <a:lnTo>
                  <a:pt x="16914" y="235978"/>
                </a:lnTo>
                <a:lnTo>
                  <a:pt x="7274" y="245380"/>
                </a:lnTo>
                <a:lnTo>
                  <a:pt x="1723" y="261521"/>
                </a:lnTo>
                <a:lnTo>
                  <a:pt x="0" y="280534"/>
                </a:lnTo>
                <a:lnTo>
                  <a:pt x="1839" y="298551"/>
                </a:lnTo>
                <a:lnTo>
                  <a:pt x="19097" y="334935"/>
                </a:lnTo>
                <a:lnTo>
                  <a:pt x="45184" y="365861"/>
                </a:lnTo>
                <a:lnTo>
                  <a:pt x="90231" y="383085"/>
                </a:lnTo>
                <a:lnTo>
                  <a:pt x="100772" y="384822"/>
                </a:lnTo>
                <a:lnTo>
                  <a:pt x="105184" y="386862"/>
                </a:lnTo>
                <a:lnTo>
                  <a:pt x="104875" y="386226"/>
                </a:lnTo>
                <a:lnTo>
                  <a:pt x="104638" y="380028"/>
                </a:lnTo>
                <a:lnTo>
                  <a:pt x="104581" y="374628"/>
                </a:lnTo>
                <a:lnTo>
                  <a:pt x="104897" y="357922"/>
                </a:lnTo>
                <a:lnTo>
                  <a:pt x="104914" y="330822"/>
                </a:lnTo>
                <a:lnTo>
                  <a:pt x="105448" y="302045"/>
                </a:lnTo>
                <a:lnTo>
                  <a:pt x="107364" y="277698"/>
                </a:lnTo>
                <a:lnTo>
                  <a:pt x="107672" y="276144"/>
                </a:lnTo>
                <a:lnTo>
                  <a:pt x="56930" y="276144"/>
                </a:lnTo>
                <a:lnTo>
                  <a:pt x="23833" y="248357"/>
                </a:lnTo>
                <a:lnTo>
                  <a:pt x="21334" y="240425"/>
                </a:lnTo>
                <a:lnTo>
                  <a:pt x="19454" y="235010"/>
                </a:lnTo>
                <a:close/>
              </a:path>
              <a:path w="272415" h="388619">
                <a:moveTo>
                  <a:pt x="120802" y="91890"/>
                </a:moveTo>
                <a:lnTo>
                  <a:pt x="84622" y="124925"/>
                </a:lnTo>
                <a:lnTo>
                  <a:pt x="59031" y="160803"/>
                </a:lnTo>
                <a:lnTo>
                  <a:pt x="52086" y="206983"/>
                </a:lnTo>
                <a:lnTo>
                  <a:pt x="56724" y="234027"/>
                </a:lnTo>
                <a:lnTo>
                  <a:pt x="62183" y="257783"/>
                </a:lnTo>
                <a:lnTo>
                  <a:pt x="63079" y="272961"/>
                </a:lnTo>
                <a:lnTo>
                  <a:pt x="56930" y="276144"/>
                </a:lnTo>
                <a:lnTo>
                  <a:pt x="107672" y="276144"/>
                </a:lnTo>
                <a:lnTo>
                  <a:pt x="111398" y="257381"/>
                </a:lnTo>
                <a:lnTo>
                  <a:pt x="116922" y="238517"/>
                </a:lnTo>
                <a:lnTo>
                  <a:pt x="122753" y="223936"/>
                </a:lnTo>
                <a:lnTo>
                  <a:pt x="127709" y="216471"/>
                </a:lnTo>
                <a:lnTo>
                  <a:pt x="271957" y="216471"/>
                </a:lnTo>
                <a:lnTo>
                  <a:pt x="271790" y="208249"/>
                </a:lnTo>
                <a:lnTo>
                  <a:pt x="265644" y="167716"/>
                </a:lnTo>
                <a:lnTo>
                  <a:pt x="263841" y="160242"/>
                </a:lnTo>
                <a:lnTo>
                  <a:pt x="224130" y="160242"/>
                </a:lnTo>
                <a:lnTo>
                  <a:pt x="219479" y="160134"/>
                </a:lnTo>
                <a:lnTo>
                  <a:pt x="217526" y="146088"/>
                </a:lnTo>
                <a:lnTo>
                  <a:pt x="217449" y="123069"/>
                </a:lnTo>
                <a:lnTo>
                  <a:pt x="217204" y="110003"/>
                </a:lnTo>
                <a:lnTo>
                  <a:pt x="133093" y="110003"/>
                </a:lnTo>
                <a:lnTo>
                  <a:pt x="126210" y="109893"/>
                </a:lnTo>
                <a:lnTo>
                  <a:pt x="123230" y="105432"/>
                </a:lnTo>
                <a:lnTo>
                  <a:pt x="122502" y="97447"/>
                </a:lnTo>
                <a:lnTo>
                  <a:pt x="120802" y="91890"/>
                </a:lnTo>
                <a:close/>
              </a:path>
              <a:path w="272415" h="388619">
                <a:moveTo>
                  <a:pt x="252688" y="128554"/>
                </a:moveTo>
                <a:lnTo>
                  <a:pt x="248111" y="132234"/>
                </a:lnTo>
                <a:lnTo>
                  <a:pt x="243038" y="135483"/>
                </a:lnTo>
                <a:lnTo>
                  <a:pt x="236794" y="140183"/>
                </a:lnTo>
                <a:lnTo>
                  <a:pt x="230196" y="151014"/>
                </a:lnTo>
                <a:lnTo>
                  <a:pt x="224130" y="160242"/>
                </a:lnTo>
                <a:lnTo>
                  <a:pt x="263841" y="160242"/>
                </a:lnTo>
                <a:lnTo>
                  <a:pt x="258091" y="136396"/>
                </a:lnTo>
                <a:lnTo>
                  <a:pt x="252688" y="128554"/>
                </a:lnTo>
                <a:close/>
              </a:path>
              <a:path w="272415" h="388619">
                <a:moveTo>
                  <a:pt x="115301" y="0"/>
                </a:moveTo>
                <a:lnTo>
                  <a:pt x="126410" y="14507"/>
                </a:lnTo>
                <a:lnTo>
                  <a:pt x="138833" y="29972"/>
                </a:lnTo>
                <a:lnTo>
                  <a:pt x="150129" y="45169"/>
                </a:lnTo>
                <a:lnTo>
                  <a:pt x="157859" y="58877"/>
                </a:lnTo>
                <a:lnTo>
                  <a:pt x="161254" y="71232"/>
                </a:lnTo>
                <a:lnTo>
                  <a:pt x="161653" y="82732"/>
                </a:lnTo>
                <a:lnTo>
                  <a:pt x="159780" y="92686"/>
                </a:lnTo>
                <a:lnTo>
                  <a:pt x="156360" y="100406"/>
                </a:lnTo>
                <a:lnTo>
                  <a:pt x="150392" y="105610"/>
                </a:lnTo>
                <a:lnTo>
                  <a:pt x="141895" y="108692"/>
                </a:lnTo>
                <a:lnTo>
                  <a:pt x="133093" y="110003"/>
                </a:lnTo>
                <a:lnTo>
                  <a:pt x="217204" y="110003"/>
                </a:lnTo>
                <a:lnTo>
                  <a:pt x="207525" y="61377"/>
                </a:lnTo>
                <a:lnTo>
                  <a:pt x="177569" y="27000"/>
                </a:lnTo>
                <a:lnTo>
                  <a:pt x="128701" y="3684"/>
                </a:lnTo>
                <a:lnTo>
                  <a:pt x="115301"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10212323" y="2787395"/>
            <a:ext cx="332740" cy="332740"/>
          </a:xfrm>
          <a:custGeom>
            <a:avLst/>
            <a:gdLst/>
            <a:ahLst/>
            <a:cxnLst/>
            <a:rect l="l" t="t" r="r" b="b"/>
            <a:pathLst>
              <a:path w="332740" h="332739">
                <a:moveTo>
                  <a:pt x="46456" y="0"/>
                </a:moveTo>
                <a:lnTo>
                  <a:pt x="0" y="46456"/>
                </a:lnTo>
                <a:lnTo>
                  <a:pt x="285775" y="332232"/>
                </a:lnTo>
                <a:lnTo>
                  <a:pt x="332231" y="285775"/>
                </a:lnTo>
                <a:lnTo>
                  <a:pt x="46456"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9819131" y="2363723"/>
            <a:ext cx="556260" cy="554990"/>
          </a:xfrm>
          <a:custGeom>
            <a:avLst/>
            <a:gdLst/>
            <a:ahLst/>
            <a:cxnLst/>
            <a:rect l="l" t="t" r="r" b="b"/>
            <a:pathLst>
              <a:path w="556259" h="554989">
                <a:moveTo>
                  <a:pt x="278129" y="0"/>
                </a:moveTo>
                <a:lnTo>
                  <a:pt x="228139" y="4464"/>
                </a:lnTo>
                <a:lnTo>
                  <a:pt x="181086" y="17336"/>
                </a:lnTo>
                <a:lnTo>
                  <a:pt x="137758" y="37832"/>
                </a:lnTo>
                <a:lnTo>
                  <a:pt x="98939" y="65169"/>
                </a:lnTo>
                <a:lnTo>
                  <a:pt x="65417" y="98565"/>
                </a:lnTo>
                <a:lnTo>
                  <a:pt x="37975" y="137237"/>
                </a:lnTo>
                <a:lnTo>
                  <a:pt x="17402" y="180401"/>
                </a:lnTo>
                <a:lnTo>
                  <a:pt x="4481" y="227275"/>
                </a:lnTo>
                <a:lnTo>
                  <a:pt x="0" y="277075"/>
                </a:lnTo>
                <a:lnTo>
                  <a:pt x="3640" y="322173"/>
                </a:lnTo>
                <a:lnTo>
                  <a:pt x="14180" y="364932"/>
                </a:lnTo>
                <a:lnTo>
                  <a:pt x="31046" y="404785"/>
                </a:lnTo>
                <a:lnTo>
                  <a:pt x="53666" y="441164"/>
                </a:lnTo>
                <a:lnTo>
                  <a:pt x="81467" y="473503"/>
                </a:lnTo>
                <a:lnTo>
                  <a:pt x="113875" y="501234"/>
                </a:lnTo>
                <a:lnTo>
                  <a:pt x="150319" y="523790"/>
                </a:lnTo>
                <a:lnTo>
                  <a:pt x="190224" y="540604"/>
                </a:lnTo>
                <a:lnTo>
                  <a:pt x="233019" y="551108"/>
                </a:lnTo>
                <a:lnTo>
                  <a:pt x="278129" y="554736"/>
                </a:lnTo>
                <a:lnTo>
                  <a:pt x="323240" y="551108"/>
                </a:lnTo>
                <a:lnTo>
                  <a:pt x="366035" y="540604"/>
                </a:lnTo>
                <a:lnTo>
                  <a:pt x="405940" y="523790"/>
                </a:lnTo>
                <a:lnTo>
                  <a:pt x="442384" y="501234"/>
                </a:lnTo>
                <a:lnTo>
                  <a:pt x="468228" y="479120"/>
                </a:lnTo>
                <a:lnTo>
                  <a:pt x="278129" y="479120"/>
                </a:lnTo>
                <a:lnTo>
                  <a:pt x="231822" y="473787"/>
                </a:lnTo>
                <a:lnTo>
                  <a:pt x="189281" y="458596"/>
                </a:lnTo>
                <a:lnTo>
                  <a:pt x="151730" y="434756"/>
                </a:lnTo>
                <a:lnTo>
                  <a:pt x="120393" y="403474"/>
                </a:lnTo>
                <a:lnTo>
                  <a:pt x="96495" y="365961"/>
                </a:lnTo>
                <a:lnTo>
                  <a:pt x="81258" y="323425"/>
                </a:lnTo>
                <a:lnTo>
                  <a:pt x="75907" y="277075"/>
                </a:lnTo>
                <a:lnTo>
                  <a:pt x="81258" y="230942"/>
                </a:lnTo>
                <a:lnTo>
                  <a:pt x="96495" y="188561"/>
                </a:lnTo>
                <a:lnTo>
                  <a:pt x="120393" y="151152"/>
                </a:lnTo>
                <a:lnTo>
                  <a:pt x="151730" y="119933"/>
                </a:lnTo>
                <a:lnTo>
                  <a:pt x="189281" y="96125"/>
                </a:lnTo>
                <a:lnTo>
                  <a:pt x="231822" y="80946"/>
                </a:lnTo>
                <a:lnTo>
                  <a:pt x="278129" y="75615"/>
                </a:lnTo>
                <a:lnTo>
                  <a:pt x="467805" y="75615"/>
                </a:lnTo>
                <a:lnTo>
                  <a:pt x="457320" y="65169"/>
                </a:lnTo>
                <a:lnTo>
                  <a:pt x="418501" y="37832"/>
                </a:lnTo>
                <a:lnTo>
                  <a:pt x="375173" y="17336"/>
                </a:lnTo>
                <a:lnTo>
                  <a:pt x="328120" y="4464"/>
                </a:lnTo>
                <a:lnTo>
                  <a:pt x="278129" y="0"/>
                </a:lnTo>
                <a:close/>
              </a:path>
              <a:path w="556259" h="554989">
                <a:moveTo>
                  <a:pt x="467805" y="75615"/>
                </a:moveTo>
                <a:lnTo>
                  <a:pt x="278129" y="75615"/>
                </a:lnTo>
                <a:lnTo>
                  <a:pt x="324621" y="80946"/>
                </a:lnTo>
                <a:lnTo>
                  <a:pt x="367234" y="96125"/>
                </a:lnTo>
                <a:lnTo>
                  <a:pt x="404774" y="119933"/>
                </a:lnTo>
                <a:lnTo>
                  <a:pt x="436050" y="151152"/>
                </a:lnTo>
                <a:lnTo>
                  <a:pt x="459866" y="188561"/>
                </a:lnTo>
                <a:lnTo>
                  <a:pt x="475031" y="230942"/>
                </a:lnTo>
                <a:lnTo>
                  <a:pt x="480352" y="277075"/>
                </a:lnTo>
                <a:lnTo>
                  <a:pt x="475031" y="323425"/>
                </a:lnTo>
                <a:lnTo>
                  <a:pt x="459866" y="365961"/>
                </a:lnTo>
                <a:lnTo>
                  <a:pt x="436050" y="403474"/>
                </a:lnTo>
                <a:lnTo>
                  <a:pt x="404774" y="434756"/>
                </a:lnTo>
                <a:lnTo>
                  <a:pt x="367234" y="458596"/>
                </a:lnTo>
                <a:lnTo>
                  <a:pt x="324621" y="473787"/>
                </a:lnTo>
                <a:lnTo>
                  <a:pt x="278129" y="479120"/>
                </a:lnTo>
                <a:lnTo>
                  <a:pt x="468228" y="479120"/>
                </a:lnTo>
                <a:lnTo>
                  <a:pt x="502593" y="441164"/>
                </a:lnTo>
                <a:lnTo>
                  <a:pt x="525213" y="404785"/>
                </a:lnTo>
                <a:lnTo>
                  <a:pt x="542079" y="364932"/>
                </a:lnTo>
                <a:lnTo>
                  <a:pt x="552619" y="322173"/>
                </a:lnTo>
                <a:lnTo>
                  <a:pt x="556259" y="277075"/>
                </a:lnTo>
                <a:lnTo>
                  <a:pt x="551778" y="227275"/>
                </a:lnTo>
                <a:lnTo>
                  <a:pt x="538857" y="180401"/>
                </a:lnTo>
                <a:lnTo>
                  <a:pt x="518284" y="137237"/>
                </a:lnTo>
                <a:lnTo>
                  <a:pt x="490842" y="98565"/>
                </a:lnTo>
                <a:lnTo>
                  <a:pt x="467805" y="75615"/>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Incident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 integration allows you to stream all Microsoft 365 Defender incidents into Azure Sentinel and keep them synchronized between both portals.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Incidents from Microsoft 365 Defender (formerly known as Microsoft Threat Protection or MTP) include all associated alerts, entities, and relevant information, providing you with enough context to perform triage and preliminary investigation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in Sentinel, Incidents will remain bi-directionally synced with Microsoft 365 Defender, allowing you to take advantage of the benefits of both portals in your incident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Microsoft 365 Defender enriches and groups alerts from multiple Microsoft 365 products, both reducing the size of the SOC’s incident queue and shortening the time to resolve.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Microsoft Defender for Endpoint (formerly Microsoft Defender ATP)</a:t>
            </a:r>
          </a:p>
          <a:p>
            <a:pPr lvl="0" defTabSz="797968">
              <a:spcBef>
                <a:spcPct val="0"/>
              </a:spcBef>
              <a:spcAft>
                <a:spcPts val="800"/>
              </a:spcAft>
              <a:defRPr/>
            </a:pPr>
            <a:r>
              <a:rPr lang="en-US" sz="1800" dirty="0">
                <a:ln w="3175">
                  <a:noFill/>
                </a:ln>
                <a:cs typeface="Segoe UI Semibold"/>
              </a:rPr>
              <a:t>Microsoft Defender for Identity (formerly Azure ATP)</a:t>
            </a:r>
          </a:p>
          <a:p>
            <a:pPr lvl="0" defTabSz="797968">
              <a:spcBef>
                <a:spcPct val="0"/>
              </a:spcBef>
              <a:spcAft>
                <a:spcPts val="800"/>
              </a:spcAft>
              <a:defRPr/>
            </a:pPr>
            <a:r>
              <a:rPr lang="en-US" sz="1800" dirty="0">
                <a:ln w="3175">
                  <a:noFill/>
                </a:ln>
                <a:cs typeface="Segoe UI Semibold"/>
              </a:rPr>
              <a:t>Microsoft Defender for Office 365 (formerly Office 365 ATP)</a:t>
            </a:r>
          </a:p>
          <a:p>
            <a:pPr lvl="0" defTabSz="797968">
              <a:spcBef>
                <a:spcPct val="0"/>
              </a:spcBef>
              <a:spcAft>
                <a:spcPts val="800"/>
              </a:spcAft>
              <a:defRPr/>
            </a:pPr>
            <a:r>
              <a:rPr lang="en-US" sz="1800" dirty="0">
                <a:ln w="3175">
                  <a:noFill/>
                </a:ln>
                <a:cs typeface="Segoe UI Semibold"/>
              </a:rPr>
              <a:t>Microsoft Cloud App Security</a:t>
            </a: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hunting events from Microsoft 365 Defender and its component 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Microsoft 365 Defender portal, giving you complete access to 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spTree>
    <p:extLst>
      <p:ext uri="{BB962C8B-B14F-4D97-AF65-F5344CB8AC3E}">
        <p14:creationId xmlns:p14="http://schemas.microsoft.com/office/powerpoint/2010/main" val="287365468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Sentinel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365 Defender connector also lets you stream advanced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hunting events from Microsoft 365 Defender and its component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services into Azure Sentinel. </a:t>
            </a:r>
          </a:p>
          <a:p>
            <a:pPr lvl="0" defTabSz="797968">
              <a:spcBef>
                <a:spcPct val="0"/>
              </a:spcBef>
              <a:spcAft>
                <a:spcPts val="800"/>
              </a:spcAft>
              <a:defRPr/>
            </a:pPr>
            <a:r>
              <a:rPr lang="en-US" sz="1800" dirty="0">
                <a:ln w="3175">
                  <a:noFill/>
                </a:ln>
                <a:cs typeface="Segoe UI Semibold"/>
              </a:rPr>
              <a:t>These tables are built on the same schema that is used in the </a:t>
            </a:r>
            <a:br>
              <a:rPr lang="en-US" sz="1800" dirty="0">
                <a:ln w="3175">
                  <a:noFill/>
                </a:ln>
                <a:cs typeface="Segoe UI Semibold"/>
              </a:rPr>
            </a:br>
            <a:r>
              <a:rPr lang="en-US" sz="1800" dirty="0">
                <a:ln w="3175">
                  <a:noFill/>
                </a:ln>
                <a:cs typeface="Segoe UI Semibold"/>
              </a:rPr>
              <a:t>Microsoft 365 Defender portal, giving you complete access to </a:t>
            </a:r>
            <a:br>
              <a:rPr lang="en-US" sz="1800" dirty="0">
                <a:ln w="3175">
                  <a:noFill/>
                </a:ln>
                <a:cs typeface="Segoe UI Semibold"/>
              </a:rPr>
            </a:br>
            <a:r>
              <a:rPr lang="en-US" sz="1800" dirty="0">
                <a:ln w="3175">
                  <a:noFill/>
                </a:ln>
                <a:cs typeface="Segoe UI Semibold"/>
              </a:rPr>
              <a:t>the full set of advanced hunting events.</a:t>
            </a:r>
          </a:p>
          <a:p>
            <a:pPr lvl="0" defTabSz="797968">
              <a:spcBef>
                <a:spcPct val="0"/>
              </a:spcBef>
              <a:spcAft>
                <a:spcPts val="800"/>
              </a:spcAft>
              <a:defRPr/>
            </a:pPr>
            <a:endParaRPr lang="en-US" sz="1800" dirty="0">
              <a:ln w="3175">
                <a:noFill/>
              </a:ln>
              <a:latin typeface="Segoe UI" panose="020B0502040204020203" pitchFamily="34" charset="0"/>
              <a:cs typeface="Segoe UI Semibold"/>
            </a:endParaRPr>
          </a:p>
          <a:p>
            <a:pPr lvl="0" defTabSz="797968">
              <a:spcBef>
                <a:spcPct val="0"/>
              </a:spcBef>
              <a:spcAft>
                <a:spcPts val="800"/>
              </a:spcAft>
              <a:defRPr/>
            </a:pPr>
            <a:r>
              <a:rPr lang="en-US" sz="1800" dirty="0">
                <a:ln w="3175">
                  <a:noFill/>
                </a:ln>
                <a:latin typeface="Segoe UI" panose="020B0502040204020203" pitchFamily="34" charset="0"/>
                <a:cs typeface="Segoe UI Semibold"/>
              </a:rPr>
              <a:t>Advantages include:</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Easily copy your existing Microsoft Defender for Endpoint </a:t>
            </a:r>
            <a:br>
              <a:rPr lang="en-US" sz="1800" dirty="0">
                <a:ln w="3175">
                  <a:noFill/>
                </a:ln>
                <a:latin typeface="Segoe UI" panose="020B0502040204020203" pitchFamily="34" charset="0"/>
                <a:cs typeface="Segoe UI" panose="020B0502040204020203" pitchFamily="34" charset="0"/>
              </a:rPr>
            </a:br>
            <a:r>
              <a:rPr lang="en-US" sz="1800" dirty="0">
                <a:ln w="3175">
                  <a:noFill/>
                </a:ln>
                <a:latin typeface="Segoe UI" panose="020B0502040204020203" pitchFamily="34" charset="0"/>
                <a:cs typeface="Segoe UI" panose="020B0502040204020203" pitchFamily="34" charset="0"/>
              </a:rPr>
              <a:t>advanced hunting queries into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Use the raw event logs to provide further insights for your alerts, hunting, and investigation, and correlate these events with events from other data sources in Azure Sentinel.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Store the logs with increased retention, beyond Microsoft Defender for Endpoint or Microsoft 365 Defender’s default retention of 30 days. You can do so by configuring the retention of your workspace or by configuring per-table retention in Log Analytics.</a:t>
            </a:r>
          </a:p>
        </p:txBody>
      </p:sp>
      <p:pic>
        <p:nvPicPr>
          <p:cNvPr id="9218" name="Picture 2" descr="Azure Sentinel – Cloud-native SIEM Solution | Microsoft Azure">
            <a:extLst>
              <a:ext uri="{FF2B5EF4-FFF2-40B4-BE49-F238E27FC236}">
                <a16:creationId xmlns:a16="http://schemas.microsoft.com/office/drawing/2014/main" id="{741C081D-2C86-4C9D-8C41-4C3DC24F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05" y="800099"/>
            <a:ext cx="5481531" cy="28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4475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the analyst builds this understanding, they must capture a complete record with their conclusions and reasoning/evidence for future use (case reviews, analyst self-education, re-opening cases that are later linked to active attacks, etc.). They capture the common, most relevant details quickly into the case such as: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info: Alert links and Alert timeline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Machine info: Name and ID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Event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Download source</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File creation info</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Process creation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Installation/Persistence method(s)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Network communication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Dropped files</a:t>
            </a:r>
            <a:endParaRPr lang="en-US" sz="1800" dirty="0">
              <a:ln w="3175">
                <a:noFill/>
              </a:ln>
              <a:cs typeface="Segoe UI Semibold"/>
            </a:endParaRPr>
          </a:p>
        </p:txBody>
      </p:sp>
      <p:pic>
        <p:nvPicPr>
          <p:cNvPr id="8194" name="Picture 2" descr="Forensic Notes - Electronic Investigation Notes">
            <a:extLst>
              <a:ext uri="{FF2B5EF4-FFF2-40B4-BE49-F238E27FC236}">
                <a16:creationId xmlns:a16="http://schemas.microsoft.com/office/drawing/2014/main" id="{C7A909CF-753A-4EFE-92BA-7BB87E39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73" y="2683042"/>
            <a:ext cx="2650958" cy="265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892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err="1"/>
              <a:t>Fluentd</a:t>
            </a:r>
            <a:endParaRPr lang="en-US" dirty="0"/>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most direct way to create a custom connector is to use the Log Analytics agent. </a:t>
            </a:r>
          </a:p>
          <a:p>
            <a:pPr>
              <a:lnSpc>
                <a:spcPct val="100000"/>
              </a:lnSpc>
              <a:spcAft>
                <a:spcPts val="1000"/>
              </a:spcAft>
            </a:pPr>
            <a:endParaRPr lang="en-US" sz="1800" dirty="0"/>
          </a:p>
          <a:p>
            <a:pPr>
              <a:lnSpc>
                <a:spcPct val="100000"/>
              </a:lnSpc>
              <a:spcAft>
                <a:spcPts val="1000"/>
              </a:spcAft>
            </a:pPr>
            <a:r>
              <a:rPr lang="en-US" sz="1800" dirty="0"/>
              <a:t>The Log Analytics agent is based on </a:t>
            </a:r>
            <a:r>
              <a:rPr lang="en-US" sz="1800" dirty="0" err="1"/>
              <a:t>Fluentd</a:t>
            </a:r>
            <a:r>
              <a:rPr lang="en-US" sz="1800" dirty="0"/>
              <a:t> and can use any </a:t>
            </a:r>
            <a:r>
              <a:rPr lang="en-US" sz="1800" dirty="0" err="1"/>
              <a:t>Fluentd</a:t>
            </a:r>
            <a:r>
              <a:rPr lang="en-US" sz="1800" dirty="0"/>
              <a:t> input plugin bundled with the agent to collect events and then forward them to an Azure Sentinel workspace. </a:t>
            </a:r>
          </a:p>
          <a:p>
            <a:pPr>
              <a:lnSpc>
                <a:spcPct val="100000"/>
              </a:lnSpc>
              <a:spcAft>
                <a:spcPts val="1000"/>
              </a:spcAft>
            </a:pPr>
            <a:endParaRPr lang="en-US" sz="1800" dirty="0"/>
          </a:p>
          <a:p>
            <a:pPr>
              <a:lnSpc>
                <a:spcPct val="100000"/>
              </a:lnSpc>
              <a:spcAft>
                <a:spcPts val="1000"/>
              </a:spcAft>
            </a:pPr>
            <a:r>
              <a:rPr lang="en-US" sz="1800" dirty="0" err="1"/>
              <a:t>Fluentd</a:t>
            </a:r>
            <a:r>
              <a:rPr lang="en-US" sz="1800" dirty="0"/>
              <a:t> is an open source data collector, which lets you unify the data collection and consumption for a better use and understanding of data.</a:t>
            </a:r>
          </a:p>
          <a:p>
            <a:pPr>
              <a:lnSpc>
                <a:spcPct val="100000"/>
              </a:lnSpc>
              <a:spcAft>
                <a:spcPts val="1000"/>
              </a:spcAft>
            </a:pPr>
            <a:endParaRPr lang="en-US" sz="1800" dirty="0"/>
          </a:p>
          <a:p>
            <a:pPr>
              <a:lnSpc>
                <a:spcPct val="100000"/>
              </a:lnSpc>
              <a:spcAft>
                <a:spcPts val="1000"/>
              </a:spcAft>
            </a:pPr>
            <a:endParaRPr lang="en-US" sz="1800" b="1" dirty="0"/>
          </a:p>
          <a:p>
            <a:pPr>
              <a:lnSpc>
                <a:spcPct val="100000"/>
              </a:lnSpc>
              <a:spcAft>
                <a:spcPts val="1000"/>
              </a:spcAft>
            </a:pPr>
            <a:endParaRPr lang="en-US" sz="1800" b="1" dirty="0"/>
          </a:p>
        </p:txBody>
      </p:sp>
      <p:pic>
        <p:nvPicPr>
          <p:cNvPr id="2052" name="Picture 4">
            <a:extLst>
              <a:ext uri="{FF2B5EF4-FFF2-40B4-BE49-F238E27FC236}">
                <a16:creationId xmlns:a16="http://schemas.microsoft.com/office/drawing/2014/main" id="{EF0FF44A-4675-4207-8B52-2E73AC6F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513" y="3712805"/>
            <a:ext cx="3692692" cy="2318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97D82C-1468-49DE-B1D8-2F7EED843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29" y="3677436"/>
            <a:ext cx="4435690" cy="238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20959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 ABH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Assume breach, zero-trust.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is used to develop a high enough level of confidence that they understand the story and scope of the attack.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ABH - Always Be Hunting.</a:t>
            </a:r>
            <a:endParaRPr lang="en-US" sz="1800" dirty="0">
              <a:ln w="3175">
                <a:noFill/>
              </a:ln>
              <a:cs typeface="Segoe UI Semibold"/>
            </a:endParaRPr>
          </a:p>
        </p:txBody>
      </p:sp>
      <p:pic>
        <p:nvPicPr>
          <p:cNvPr id="4" name="Picture 3">
            <a:extLst>
              <a:ext uri="{FF2B5EF4-FFF2-40B4-BE49-F238E27FC236}">
                <a16:creationId xmlns:a16="http://schemas.microsoft.com/office/drawing/2014/main" id="{D1FA42CD-842D-4E03-B1FF-33CBE751A44F}"/>
              </a:ext>
            </a:extLst>
          </p:cNvPr>
          <p:cNvPicPr>
            <a:picLocks noChangeAspect="1"/>
          </p:cNvPicPr>
          <p:nvPr/>
        </p:nvPicPr>
        <p:blipFill>
          <a:blip r:embed="rId3"/>
          <a:stretch>
            <a:fillRect/>
          </a:stretch>
        </p:blipFill>
        <p:spPr>
          <a:xfrm>
            <a:off x="8352673" y="585788"/>
            <a:ext cx="2636736" cy="4965282"/>
          </a:xfrm>
          <a:prstGeom prst="rect">
            <a:avLst/>
          </a:prstGeom>
        </p:spPr>
      </p:pic>
    </p:spTree>
    <p:extLst>
      <p:ext uri="{BB962C8B-B14F-4D97-AF65-F5344CB8AC3E}">
        <p14:creationId xmlns:p14="http://schemas.microsoft.com/office/powerpoint/2010/main" val="252186696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Hunting involves taking data from multiple tables and combining it to get a big picture view of an entity.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In most cases, Azure Sentinel Incidents provide you with enough KQL templates to get you to where you need to be, however, in some instances, you may need to write your own.</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This is especially true with custom logs and external table joins (as would be the case with anonymized privacy based data)</a:t>
            </a:r>
            <a:endParaRPr lang="en-US" sz="1800" dirty="0">
              <a:ln w="3175">
                <a:noFill/>
              </a:ln>
              <a:cs typeface="Segoe UI Semibold"/>
            </a:endParaRPr>
          </a:p>
        </p:txBody>
      </p:sp>
    </p:spTree>
    <p:extLst>
      <p:ext uri="{BB962C8B-B14F-4D97-AF65-F5344CB8AC3E}">
        <p14:creationId xmlns:p14="http://schemas.microsoft.com/office/powerpoint/2010/main" val="329710158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568559"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Alert appears in the queue—</a:t>
            </a:r>
            <a:r>
              <a:rPr lang="en-US" sz="1800" dirty="0">
                <a:latin typeface="Segoe UI" panose="020B0502040204020203" pitchFamily="34" charset="0"/>
                <a:cs typeface="Segoe UI" panose="020B0502040204020203" pitchFamily="34" charset="0"/>
              </a:rPr>
              <a:t>After a threat detection tool detects a likely attack, an incident is automatically created. The Mean Time to Acknowledge (MTTA) measurement of SOC responsiveness begins with this timestamp. </a:t>
            </a:r>
          </a:p>
          <a:p>
            <a:pPr marL="342900" lvl="0" indent="-342900" defTabSz="797968">
              <a:spcBef>
                <a:spcPct val="0"/>
              </a:spcBef>
              <a:spcAft>
                <a:spcPts val="800"/>
              </a:spcAft>
              <a:buAutoNum type="arabicPeriod"/>
              <a:defRPr/>
            </a:pP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Own and orient</a:t>
            </a:r>
            <a:r>
              <a:rPr lang="en-US" sz="1800" dirty="0">
                <a:latin typeface="Segoe UI" panose="020B0502040204020203" pitchFamily="34" charset="0"/>
                <a:cs typeface="Segoe UI" panose="020B0502040204020203" pitchFamily="34" charset="0"/>
              </a:rPr>
              <a:t>—The analyst on shift begins by taking ownership of the case and reading through the information available in the case management tool. The timestamp for this is the end of the MTTA responsiveness measurement and begins the Mean Time to Remediate (MTTR) measurement.</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Check out the host</a:t>
            </a:r>
            <a:r>
              <a:rPr lang="en-US" sz="1800" dirty="0">
                <a:latin typeface="Segoe UI" panose="020B0502040204020203" pitchFamily="34" charset="0"/>
                <a:cs typeface="Segoe UI" panose="020B0502040204020203" pitchFamily="34" charset="0"/>
              </a:rPr>
              <a:t>—Typically, the first priority is to identify affected endpoints so analysts can rapidly get deep insight. Our SOC relies on the Endpoint Detection and Response (EDR) of Microsoft Defender.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Scope out and fill in the timeline—</a:t>
            </a:r>
            <a:r>
              <a:rPr lang="en-US" sz="1800" dirty="0">
                <a:latin typeface="Segoe UI" panose="020B0502040204020203" pitchFamily="34" charset="0"/>
                <a:cs typeface="Segoe UI" panose="020B0502040204020203" pitchFamily="34" charset="0"/>
              </a:rPr>
              <a:t>The analyst then builds a full picture and timeline of the related chain of events that led to the alert (which may be an adversary’s attack operation or false alarm positive) by following leads from the first host alert.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9139F1-D5D7-4E5D-B529-13DCE15C6278}"/>
              </a:ext>
            </a:extLst>
          </p:cNvPr>
          <p:cNvPicPr>
            <a:picLocks noChangeAspect="1"/>
          </p:cNvPicPr>
          <p:nvPr/>
        </p:nvPicPr>
        <p:blipFill>
          <a:blip r:embed="rId3"/>
          <a:stretch>
            <a:fillRect/>
          </a:stretch>
        </p:blipFill>
        <p:spPr>
          <a:xfrm>
            <a:off x="8338462" y="980605"/>
            <a:ext cx="3095625" cy="5238750"/>
          </a:xfrm>
          <a:prstGeom prst="rect">
            <a:avLst/>
          </a:prstGeom>
        </p:spPr>
      </p:pic>
    </p:spTree>
    <p:extLst>
      <p:ext uri="{BB962C8B-B14F-4D97-AF65-F5344CB8AC3E}">
        <p14:creationId xmlns:p14="http://schemas.microsoft.com/office/powerpoint/2010/main" val="135769798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64812"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specific response steps are very dependent on the nature of the attack, but the most common procedures used by our analysts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Client endpoints</a:t>
            </a:r>
            <a:r>
              <a:rPr lang="en-US" sz="1800" dirty="0">
                <a:latin typeface="Segoe UI" panose="020B0502040204020203" pitchFamily="34" charset="0"/>
                <a:cs typeface="Segoe UI" panose="020B0502040204020203" pitchFamily="34" charset="0"/>
              </a:rPr>
              <a:t>—SOC analysts can isolate a computer and contact the user directly (or IT operations/helpdesk) to have them initiate a reinstallation procedure.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Server or applications</a:t>
            </a:r>
            <a:r>
              <a:rPr lang="en-US" sz="1800" dirty="0">
                <a:latin typeface="Segoe UI" panose="020B0502040204020203" pitchFamily="34" charset="0"/>
                <a:cs typeface="Segoe UI" panose="020B0502040204020203" pitchFamily="34" charset="0"/>
              </a:rPr>
              <a:t>—SOC analysts typically work with IT operations and/or application owners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User accounts</a:t>
            </a:r>
            <a:r>
              <a:rPr lang="en-US" sz="1800" dirty="0">
                <a:latin typeface="Segoe UI" panose="020B0502040204020203" pitchFamily="34" charset="0"/>
                <a:cs typeface="Segoe UI" panose="020B0502040204020203" pitchFamily="34" charset="0"/>
              </a:rPr>
              <a:t>—We typically reclaim control of these by disabling the account and resetting password for compromised accounts (though these procedures are evolving as a large amount of our users are mostly </a:t>
            </a:r>
            <a:r>
              <a:rPr lang="en-US" sz="1800" dirty="0" err="1">
                <a:latin typeface="Segoe UI" panose="020B0502040204020203" pitchFamily="34" charset="0"/>
                <a:cs typeface="Segoe UI" panose="020B0502040204020203" pitchFamily="34" charset="0"/>
              </a:rPr>
              <a:t>passwordless</a:t>
            </a:r>
            <a:r>
              <a:rPr lang="en-US" sz="1800" dirty="0">
                <a:latin typeface="Segoe UI" panose="020B0502040204020203" pitchFamily="34" charset="0"/>
                <a:cs typeface="Segoe UI" panose="020B0502040204020203" pitchFamily="34" charset="0"/>
              </a:rPr>
              <a:t> using Windows Hello or another form of MFA). Our analysts also explicitly expire all authentication tokens for the user with Microsoft Cloud App Security.</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also review the multi-factor phone number and device enrollment to ensure it hasn’t been hijacked (often contacting the user), and reset this information as needed.</a:t>
            </a:r>
          </a:p>
        </p:txBody>
      </p:sp>
      <p:pic>
        <p:nvPicPr>
          <p:cNvPr id="4" name="Picture 3">
            <a:extLst>
              <a:ext uri="{FF2B5EF4-FFF2-40B4-BE49-F238E27FC236}">
                <a16:creationId xmlns:a16="http://schemas.microsoft.com/office/drawing/2014/main" id="{5D4061CF-8201-4C3B-96DA-2C1BF6D204CB}"/>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73661541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Responding (</a:t>
            </a:r>
            <a:r>
              <a:rPr lang="en-US" dirty="0" err="1"/>
              <a:t>Cont</a:t>
            </a:r>
            <a:r>
              <a:rPr lang="en-US" dirty="0"/>
              <a: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622701"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Service Accounts</a:t>
            </a:r>
            <a:r>
              <a:rPr lang="en-US" sz="1800" dirty="0">
                <a:latin typeface="Segoe UI" panose="020B0502040204020203" pitchFamily="34" charset="0"/>
                <a:cs typeface="Segoe UI" panose="020B0502040204020203" pitchFamily="34" charset="0"/>
              </a:rPr>
              <a:t>—Because of the high risk of service/business impact, SOC analysts work with the service account owner of record (falling back on IT operations as needed) to arrange rapid remediation of these resources.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Emails</a:t>
            </a:r>
            <a:r>
              <a:rPr lang="en-US" sz="1800" dirty="0">
                <a:latin typeface="Segoe UI" panose="020B0502040204020203" pitchFamily="34" charset="0"/>
                <a:cs typeface="Segoe UI" panose="020B0502040204020203" pitchFamily="34" charset="0"/>
              </a:rPr>
              <a:t>—The attack/phishing emails are deleted (and sometimes cleared to prevent recovering of deleted emails), but we always save a copy of original email in the case notes for later search and analysis (headers, content, scripts/attachments,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Other</a:t>
            </a:r>
            <a:r>
              <a:rPr lang="en-US" sz="1800" dirty="0">
                <a:latin typeface="Segoe UI" panose="020B0502040204020203" pitchFamily="34" charset="0"/>
                <a:cs typeface="Segoe UI" panose="020B0502040204020203" pitchFamily="34" charset="0"/>
              </a:rPr>
              <a:t>—Custom actions can also be executed based on the nature of the attack such as revoking application tokens, reconfiguring servers and services, and more.</a:t>
            </a:r>
            <a:endParaRPr lang="en-US" sz="1800" dirty="0">
              <a:ln w="3175">
                <a:noFill/>
              </a:ln>
              <a:cs typeface="Segoe UI Semibold"/>
            </a:endParaRPr>
          </a:p>
        </p:txBody>
      </p:sp>
      <p:pic>
        <p:nvPicPr>
          <p:cNvPr id="4" name="Picture 3">
            <a:extLst>
              <a:ext uri="{FF2B5EF4-FFF2-40B4-BE49-F238E27FC236}">
                <a16:creationId xmlns:a16="http://schemas.microsoft.com/office/drawing/2014/main" id="{835243C6-305D-4E6F-AC3A-4CDB2C9A7763}"/>
              </a:ext>
            </a:extLst>
          </p:cNvPr>
          <p:cNvPicPr>
            <a:picLocks noChangeAspect="1"/>
          </p:cNvPicPr>
          <p:nvPr/>
        </p:nvPicPr>
        <p:blipFill>
          <a:blip r:embed="rId3"/>
          <a:stretch>
            <a:fillRect/>
          </a:stretch>
        </p:blipFill>
        <p:spPr>
          <a:xfrm>
            <a:off x="8667499" y="915151"/>
            <a:ext cx="2313524" cy="4637423"/>
          </a:xfrm>
          <a:prstGeom prst="rect">
            <a:avLst/>
          </a:prstGeom>
        </p:spPr>
      </p:pic>
    </p:spTree>
    <p:extLst>
      <p:ext uri="{BB962C8B-B14F-4D97-AF65-F5344CB8AC3E}">
        <p14:creationId xmlns:p14="http://schemas.microsoft.com/office/powerpoint/2010/main" val="225716185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SOC + Day In The Life of An Analyst + Part II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6419543" cy="286527"/>
          </a:xfrm>
        </p:spPr>
        <p:txBody>
          <a:bodyPr/>
          <a:lstStyle/>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Decide and act—</a:t>
            </a:r>
            <a:r>
              <a:rPr lang="en-US" sz="1800" dirty="0">
                <a:latin typeface="Segoe UI" panose="020B0502040204020203" pitchFamily="34" charset="0"/>
                <a:cs typeface="Segoe UI" panose="020B0502040204020203" pitchFamily="34" charset="0"/>
              </a:rPr>
              <a:t>As the analyst develops a high enough level of confidence that they understand the story and scope of the attack, they quickly shift to planning and executing cleanup actions. While this appears as a separate step in this particular description, our analysts often execute on cleanup operations as they find them.</a:t>
            </a:r>
          </a:p>
          <a:p>
            <a:pPr marL="342900" lvl="0" indent="-342900" defTabSz="797968">
              <a:spcBef>
                <a:spcPct val="0"/>
              </a:spcBef>
              <a:spcAft>
                <a:spcPts val="800"/>
              </a:spcAft>
              <a:buAutoNum type="arabicPeriod"/>
              <a:defRPr/>
            </a:pPr>
            <a:endParaRPr lang="en-US" sz="1800" b="1" dirty="0">
              <a:latin typeface="Segoe UI" panose="020B0502040204020203" pitchFamily="34" charset="0"/>
              <a:cs typeface="Segoe UI" panose="020B0502040204020203" pitchFamily="34" charset="0"/>
            </a:endParaRPr>
          </a:p>
          <a:p>
            <a:pPr marL="342900" lvl="0" indent="-342900" defTabSz="797968">
              <a:spcBef>
                <a:spcPct val="0"/>
              </a:spcBef>
              <a:spcAft>
                <a:spcPts val="800"/>
              </a:spcAft>
              <a:buAutoNum type="arabicPeriod"/>
              <a:defRPr/>
            </a:pPr>
            <a:r>
              <a:rPr lang="en-US" sz="1800" b="1" dirty="0">
                <a:latin typeface="Segoe UI" panose="020B0502040204020203" pitchFamily="34" charset="0"/>
                <a:cs typeface="Segoe UI" panose="020B0502040204020203" pitchFamily="34" charset="0"/>
              </a:rPr>
              <a:t>Post-incident cleanup</a:t>
            </a:r>
            <a:r>
              <a:rPr lang="en-US" sz="1800" dirty="0">
                <a:latin typeface="Segoe UI" panose="020B0502040204020203" pitchFamily="34" charset="0"/>
                <a:cs typeface="Segoe UI" panose="020B0502040204020203" pitchFamily="34" charset="0"/>
              </a:rPr>
              <a:t>—Because lessons aren’t actually “learned” unless they change future actions, our analysts always integrate any useful information learned from the investigation back into our systems. Analysts capture these learnings so that we avoid repeating manual work in the future and can rapidly see connections between past and future incidents by the same threat actors. This can take a number of forms, but common procedures include:</a:t>
            </a:r>
          </a:p>
        </p:txBody>
      </p:sp>
      <p:pic>
        <p:nvPicPr>
          <p:cNvPr id="4" name="Picture 3">
            <a:extLst>
              <a:ext uri="{FF2B5EF4-FFF2-40B4-BE49-F238E27FC236}">
                <a16:creationId xmlns:a16="http://schemas.microsoft.com/office/drawing/2014/main" id="{F159B73F-1555-4D64-9322-D39663DEC8C0}"/>
              </a:ext>
            </a:extLst>
          </p:cNvPr>
          <p:cNvPicPr>
            <a:picLocks noChangeAspect="1"/>
          </p:cNvPicPr>
          <p:nvPr/>
        </p:nvPicPr>
        <p:blipFill>
          <a:blip r:embed="rId3"/>
          <a:stretch>
            <a:fillRect/>
          </a:stretch>
        </p:blipFill>
        <p:spPr>
          <a:xfrm>
            <a:off x="7302917" y="980605"/>
            <a:ext cx="3837251" cy="5169262"/>
          </a:xfrm>
          <a:prstGeom prst="rect">
            <a:avLst/>
          </a:prstGeom>
        </p:spPr>
      </p:pic>
    </p:spTree>
    <p:extLst>
      <p:ext uri="{BB962C8B-B14F-4D97-AF65-F5344CB8AC3E}">
        <p14:creationId xmlns:p14="http://schemas.microsoft.com/office/powerpoint/2010/main" val="227412440"/>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8597257" cy="758022"/>
          </a:xfrm>
        </p:spPr>
        <p:txBody>
          <a:bodyPr/>
          <a:lstStyle/>
          <a:p>
            <a:r>
              <a:rPr lang="en-US" dirty="0"/>
              <a:t>Post-Incident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Analysts capture learnings so as to avoid repeating manual work in the future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can rapidly see connections between past and future incidents by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same threat actors.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Common procedures include: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Indicators of Compromise (</a:t>
            </a:r>
            <a:r>
              <a:rPr lang="en-US" sz="1800" b="1" dirty="0" err="1">
                <a:latin typeface="Segoe UI" panose="020B0502040204020203" pitchFamily="34" charset="0"/>
                <a:cs typeface="Segoe UI" panose="020B0502040204020203" pitchFamily="34" charset="0"/>
              </a:rPr>
              <a:t>IoCs</a:t>
            </a:r>
            <a:r>
              <a:rPr lang="en-US" sz="1800" b="1" dirty="0">
                <a:latin typeface="Segoe UI" panose="020B0502040204020203" pitchFamily="34" charset="0"/>
                <a:cs typeface="Segoe UI" panose="020B0502040204020203" pitchFamily="34" charset="0"/>
              </a:rPr>
              <a:t>)</a:t>
            </a:r>
            <a:r>
              <a:rPr lang="en-US" sz="1800" dirty="0">
                <a:latin typeface="Segoe UI" panose="020B0502040204020203" pitchFamily="34" charset="0"/>
                <a:cs typeface="Segoe UI" panose="020B0502040204020203" pitchFamily="34" charset="0"/>
              </a:rPr>
              <a:t>—Our analysts record any applicable </a:t>
            </a:r>
            <a:r>
              <a:rPr lang="en-US" sz="1800" dirty="0" err="1">
                <a:latin typeface="Segoe UI" panose="020B0502040204020203" pitchFamily="34" charset="0"/>
                <a:cs typeface="Segoe UI" panose="020B0502040204020203" pitchFamily="34" charset="0"/>
              </a:rPr>
              <a:t>IoCs</a:t>
            </a:r>
            <a:r>
              <a:rPr lang="en-US" sz="1800" dirty="0">
                <a:latin typeface="Segoe UI" panose="020B0502040204020203" pitchFamily="34" charset="0"/>
                <a:cs typeface="Segoe UI" panose="020B0502040204020203" pitchFamily="34" charset="0"/>
              </a:rPr>
              <a:t> such as file hashes, malicious IP addresses, and email attributes into our threat intelligence systems so that our SOC (and all customers) can benefit from these learnings.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or unpatched vulnerabilities</a:t>
            </a:r>
            <a:r>
              <a:rPr lang="en-US" sz="1800" dirty="0">
                <a:latin typeface="Segoe UI" panose="020B0502040204020203" pitchFamily="34" charset="0"/>
                <a:cs typeface="Segoe UI" panose="020B0502040204020203" pitchFamily="34" charset="0"/>
              </a:rPr>
              <a:t>—Our analysts can initiate processes to ensure that missing security patches are applied, misconfigurations are corrected, and vendors (including Microsoft) are informed of “zero day” vulnerabilities so that they can create security patches for them.</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Internal actions</a:t>
            </a:r>
            <a:r>
              <a:rPr lang="en-US" sz="1800" dirty="0">
                <a:latin typeface="Segoe UI" panose="020B0502040204020203" pitchFamily="34" charset="0"/>
                <a:cs typeface="Segoe UI" panose="020B0502040204020203" pitchFamily="34" charset="0"/>
              </a:rPr>
              <a:t> such as enabling logging on assets and adding or changing security controls. </a:t>
            </a:r>
          </a:p>
        </p:txBody>
      </p:sp>
      <p:pic>
        <p:nvPicPr>
          <p:cNvPr id="5" name="Picture 4">
            <a:extLst>
              <a:ext uri="{FF2B5EF4-FFF2-40B4-BE49-F238E27FC236}">
                <a16:creationId xmlns:a16="http://schemas.microsoft.com/office/drawing/2014/main" id="{E384C855-A7EE-4F49-913B-95DC848E1047}"/>
              </a:ext>
            </a:extLst>
          </p:cNvPr>
          <p:cNvPicPr>
            <a:picLocks noChangeAspect="1"/>
          </p:cNvPicPr>
          <p:nvPr/>
        </p:nvPicPr>
        <p:blipFill>
          <a:blip r:embed="rId3"/>
          <a:stretch>
            <a:fillRect/>
          </a:stretch>
        </p:blipFill>
        <p:spPr>
          <a:xfrm>
            <a:off x="8685546" y="926447"/>
            <a:ext cx="1619501" cy="1619501"/>
          </a:xfrm>
          <a:prstGeom prst="rect">
            <a:avLst/>
          </a:prstGeom>
        </p:spPr>
      </p:pic>
    </p:spTree>
    <p:extLst>
      <p:ext uri="{BB962C8B-B14F-4D97-AF65-F5344CB8AC3E}">
        <p14:creationId xmlns:p14="http://schemas.microsoft.com/office/powerpoint/2010/main" val="173418470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322439" cy="758022"/>
          </a:xfrm>
        </p:spPr>
        <p:txBody>
          <a:bodyPr/>
          <a:lstStyle/>
          <a:p>
            <a:r>
              <a:rPr lang="en-US" dirty="0"/>
              <a:t>Cybersecurity Maturity Model Certification (CMMC)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Azure Sentinel CMMC Workbook provides a mechanism for viewing log queries aligned to CMMC controls across the Azure cloud including Microsoft security offerings, Office 365, Teams, Intune, Windows Virtual Desktop and many more. </a:t>
            </a:r>
          </a:p>
        </p:txBody>
      </p:sp>
      <p:pic>
        <p:nvPicPr>
          <p:cNvPr id="10242" name="Picture 2" descr="thumbnail image 2 of blog post titled &#10; &#10; &#10;  &#10; &#10; &#10; &#10;    &#10;  &#10;   &#10;    &#10;      &#10;       Azure Sentinel Cybersecurity Maturity Model Certification (CMMC) Workbook&#10;       &#10;      &#10;     &#10;   &#10;  &#10; &#10;   &#10; &#10; &#10; &#10; &#10; &#10;">
            <a:extLst>
              <a:ext uri="{FF2B5EF4-FFF2-40B4-BE49-F238E27FC236}">
                <a16:creationId xmlns:a16="http://schemas.microsoft.com/office/drawing/2014/main" id="{99B7F0A4-0B95-4964-8B5F-FE0EEE32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883" y="2025154"/>
            <a:ext cx="6621880" cy="436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7688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Logstash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Logstash engine is comprised of three components:</a:t>
            </a:r>
          </a:p>
          <a:p>
            <a:pPr>
              <a:lnSpc>
                <a:spcPct val="100000"/>
              </a:lnSpc>
              <a:spcAft>
                <a:spcPts val="1000"/>
              </a:spcAft>
            </a:pPr>
            <a:r>
              <a:rPr lang="en-US" sz="1800" dirty="0"/>
              <a:t>Input plugins: Customized collection of data from various sources.</a:t>
            </a:r>
          </a:p>
          <a:p>
            <a:pPr>
              <a:lnSpc>
                <a:spcPct val="100000"/>
              </a:lnSpc>
              <a:spcAft>
                <a:spcPts val="1000"/>
              </a:spcAft>
            </a:pPr>
            <a:r>
              <a:rPr lang="en-US" sz="1800" dirty="0"/>
              <a:t>Filter plugins: Manipulation and normalization of data according to specified criteria.</a:t>
            </a:r>
          </a:p>
          <a:p>
            <a:pPr>
              <a:lnSpc>
                <a:spcPct val="100000"/>
              </a:lnSpc>
              <a:spcAft>
                <a:spcPts val="1000"/>
              </a:spcAft>
            </a:pPr>
            <a:r>
              <a:rPr lang="en-US" sz="1800" dirty="0"/>
              <a:t>Output plugins: Customized sending of collected and processed data to various destinations.</a:t>
            </a:r>
          </a:p>
          <a:p>
            <a:pPr>
              <a:lnSpc>
                <a:spcPct val="100000"/>
              </a:lnSpc>
              <a:spcAft>
                <a:spcPts val="1000"/>
              </a:spcAft>
            </a:pPr>
            <a:endParaRPr lang="en-US" sz="1800" b="1" dirty="0"/>
          </a:p>
          <a:p>
            <a:pPr>
              <a:lnSpc>
                <a:spcPct val="100000"/>
              </a:lnSpc>
              <a:spcAft>
                <a:spcPts val="1000"/>
              </a:spcAft>
            </a:pPr>
            <a:endParaRPr lang="en-US" sz="1800" b="1" dirty="0"/>
          </a:p>
        </p:txBody>
      </p:sp>
      <p:pic>
        <p:nvPicPr>
          <p:cNvPr id="1026" name="Picture 2" descr="Diagram of the Log stash architecture.">
            <a:extLst>
              <a:ext uri="{FF2B5EF4-FFF2-40B4-BE49-F238E27FC236}">
                <a16:creationId xmlns:a16="http://schemas.microsoft.com/office/drawing/2014/main" id="{EF07323B-2AD9-493D-A26D-45E8B35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15" y="2899610"/>
            <a:ext cx="5840036" cy="312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8270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an Azure Sentinel instance.</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Sentinel Part 2</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and configure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79005279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Part I</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Activity: Azure Sentinel </a:t>
                      </a:r>
                      <a:b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b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Considerations</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Sentinel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Part II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Sentinel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TODO</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5102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Collector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064611" cy="502447"/>
          </a:xfrm>
        </p:spPr>
        <p:txBody>
          <a:bodyPr/>
          <a:lstStyle/>
          <a:p>
            <a:pPr>
              <a:lnSpc>
                <a:spcPct val="100000"/>
              </a:lnSpc>
              <a:spcAft>
                <a:spcPts val="1000"/>
              </a:spcAft>
            </a:pPr>
            <a:r>
              <a:rPr lang="en-US" sz="1800" dirty="0"/>
              <a:t>All the methods discussed use the Log Analytics Data Collector API to stream events to Log Analytics / Azure Sentinel. </a:t>
            </a:r>
          </a:p>
          <a:p>
            <a:pPr>
              <a:lnSpc>
                <a:spcPct val="100000"/>
              </a:lnSpc>
              <a:spcAft>
                <a:spcPts val="1000"/>
              </a:spcAft>
            </a:pPr>
            <a:endParaRPr lang="en-US" sz="1800" dirty="0"/>
          </a:p>
          <a:p>
            <a:pPr>
              <a:lnSpc>
                <a:spcPct val="100000"/>
              </a:lnSpc>
              <a:spcAft>
                <a:spcPts val="1000"/>
              </a:spcAft>
            </a:pPr>
            <a:r>
              <a:rPr lang="en-US" sz="1800" dirty="0"/>
              <a:t>You can use the API directly to ingest any data to Sentinel. While it would require programming, it naturally offers the most flexibility.</a:t>
            </a:r>
          </a:p>
          <a:p>
            <a:pPr>
              <a:lnSpc>
                <a:spcPct val="100000"/>
              </a:lnSpc>
              <a:spcAft>
                <a:spcPts val="1000"/>
              </a:spcAft>
            </a:pPr>
            <a:endParaRPr lang="en-US" sz="1800" dirty="0"/>
          </a:p>
          <a:p>
            <a:pPr>
              <a:lnSpc>
                <a:spcPct val="100000"/>
              </a:lnSpc>
              <a:spcAft>
                <a:spcPts val="1000"/>
              </a:spcAft>
            </a:pPr>
            <a:r>
              <a:rPr lang="en-US" sz="1800" dirty="0"/>
              <a:t>To use the API, you can directly call the RESTful endpoint using C#, Python 2, Java, PowerShell, or any other language, or utilize the available client libraries. </a:t>
            </a:r>
          </a:p>
        </p:txBody>
      </p:sp>
      <p:pic>
        <p:nvPicPr>
          <p:cNvPr id="3074" name="Picture 2" descr="thumbnail image 1 of blog post titled &#10; &#10; &#10;  &#10; &#10; &#10; &#10;    &#10;  &#10;   &#10;    &#10;      &#10;       Azure Sentinel: Creating Custom Connectors&#10;       &#10;      &#10;     &#10;   &#10;  &#10; &#10;   &#10; &#10; &#10; &#10; &#10; &#10;">
            <a:extLst>
              <a:ext uri="{FF2B5EF4-FFF2-40B4-BE49-F238E27FC236}">
                <a16:creationId xmlns:a16="http://schemas.microsoft.com/office/drawing/2014/main" id="{C1187FCC-2E2C-449C-B938-DC9A3C03A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06" y="1088858"/>
            <a:ext cx="4254678" cy="284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1446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05409788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Migrating to Azure Sentinel</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Security Operations Center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 Azure Sentinel</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Parsing Data (Ingest or Query time?)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806432" cy="502447"/>
          </a:xfrm>
        </p:spPr>
        <p:txBody>
          <a:bodyPr/>
          <a:lstStyle/>
          <a:p>
            <a:pPr>
              <a:lnSpc>
                <a:spcPct val="100000"/>
              </a:lnSpc>
              <a:spcAft>
                <a:spcPts val="1000"/>
              </a:spcAft>
            </a:pPr>
            <a:r>
              <a:rPr lang="en-US" sz="1800" b="1" dirty="0"/>
              <a:t>Query Time</a:t>
            </a:r>
            <a:r>
              <a:rPr lang="en-US" sz="1800" dirty="0"/>
              <a:t> : Parsing at query time means you don't need to know your data's exact structure ahead of time, when you create your custom connector, or even the information you'll need to extract. Instead, parse your data at any time, even during an investigation.</a:t>
            </a:r>
          </a:p>
          <a:p>
            <a:pPr>
              <a:lnSpc>
                <a:spcPct val="100000"/>
              </a:lnSpc>
              <a:spcAft>
                <a:spcPts val="1000"/>
              </a:spcAft>
            </a:pPr>
            <a:endParaRPr lang="en-US" sz="1800" dirty="0"/>
          </a:p>
          <a:p>
            <a:pPr>
              <a:lnSpc>
                <a:spcPct val="100000"/>
              </a:lnSpc>
              <a:spcAft>
                <a:spcPts val="1000"/>
              </a:spcAft>
            </a:pPr>
            <a:r>
              <a:rPr lang="en-US" sz="1800" b="1" dirty="0"/>
              <a:t>Ingest Time</a:t>
            </a:r>
            <a:r>
              <a:rPr lang="en-US" sz="1800" dirty="0"/>
              <a:t> : You can use your custom connector's built-in parsing technique to extract the relevant information and populate the relevant fields in Azure Sentinel.</a:t>
            </a:r>
          </a:p>
          <a:p>
            <a:pPr>
              <a:lnSpc>
                <a:spcPct val="100000"/>
              </a:lnSpc>
              <a:spcAft>
                <a:spcPts val="1000"/>
              </a:spcAft>
            </a:pPr>
            <a:endParaRPr lang="en-US" sz="1800" dirty="0"/>
          </a:p>
          <a:p>
            <a:pPr>
              <a:lnSpc>
                <a:spcPct val="100000"/>
              </a:lnSpc>
              <a:spcAft>
                <a:spcPts val="1000"/>
              </a:spcAft>
            </a:pPr>
            <a:r>
              <a:rPr lang="en-US" sz="1800" dirty="0"/>
              <a:t>For example:</a:t>
            </a:r>
          </a:p>
          <a:p>
            <a:pPr>
              <a:lnSpc>
                <a:spcPct val="100000"/>
              </a:lnSpc>
              <a:spcAft>
                <a:spcPts val="1000"/>
              </a:spcAft>
            </a:pPr>
            <a:r>
              <a:rPr lang="en-US" sz="1800" dirty="0"/>
              <a:t>If you've used Logstash, use the Grok filter plugin to parse your data.</a:t>
            </a:r>
          </a:p>
          <a:p>
            <a:pPr>
              <a:lnSpc>
                <a:spcPct val="100000"/>
              </a:lnSpc>
              <a:spcAft>
                <a:spcPts val="1000"/>
              </a:spcAft>
            </a:pPr>
            <a:r>
              <a:rPr lang="en-US" sz="1800" dirty="0"/>
              <a:t>If you've used an Azure function, parse your data with code.</a:t>
            </a:r>
          </a:p>
          <a:p>
            <a:pPr>
              <a:lnSpc>
                <a:spcPct val="100000"/>
              </a:lnSpc>
              <a:spcAft>
                <a:spcPts val="1000"/>
              </a:spcAft>
            </a:pPr>
            <a:endParaRPr lang="en-US" sz="1800" dirty="0"/>
          </a:p>
        </p:txBody>
      </p:sp>
    </p:spTree>
    <p:extLst>
      <p:ext uri="{BB962C8B-B14F-4D97-AF65-F5344CB8AC3E}">
        <p14:creationId xmlns:p14="http://schemas.microsoft.com/office/powerpoint/2010/main" val="33190247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pic>
        <p:nvPicPr>
          <p:cNvPr id="3074" name="Picture 2" descr="SQL Server 2019—Pricing | Microsoft">
            <a:extLst>
              <a:ext uri="{FF2B5EF4-FFF2-40B4-BE49-F238E27FC236}">
                <a16:creationId xmlns:a16="http://schemas.microsoft.com/office/drawing/2014/main" id="{44F075CC-3BF0-4E5D-BBEE-944B1C0A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89" y="505326"/>
            <a:ext cx="4755148" cy="267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439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036275365"/>
              </p:ext>
            </p:extLst>
          </p:nvPr>
        </p:nvGraphicFramePr>
        <p:xfrm>
          <a:off x="1355354" y="942913"/>
          <a:ext cx="5086582" cy="5476424"/>
        </p:xfrm>
        <a:graphic>
          <a:graphicData uri="http://schemas.openxmlformats.org/drawingml/2006/table">
            <a:tbl>
              <a:tblPr firstRow="1" bandRow="1"/>
              <a:tblGrid>
                <a:gridCol w="303537">
                  <a:extLst>
                    <a:ext uri="{9D8B030D-6E8A-4147-A177-3AD203B41FA5}">
                      <a16:colId xmlns:a16="http://schemas.microsoft.com/office/drawing/2014/main" val="2909524990"/>
                    </a:ext>
                  </a:extLst>
                </a:gridCol>
                <a:gridCol w="1088760">
                  <a:extLst>
                    <a:ext uri="{9D8B030D-6E8A-4147-A177-3AD203B41FA5}">
                      <a16:colId xmlns:a16="http://schemas.microsoft.com/office/drawing/2014/main" val="2309314199"/>
                    </a:ext>
                  </a:extLst>
                </a:gridCol>
                <a:gridCol w="2549636">
                  <a:extLst>
                    <a:ext uri="{9D8B030D-6E8A-4147-A177-3AD203B41FA5}">
                      <a16:colId xmlns:a16="http://schemas.microsoft.com/office/drawing/2014/main" val="4046901895"/>
                    </a:ext>
                  </a:extLst>
                </a:gridCol>
                <a:gridCol w="1144649">
                  <a:extLst>
                    <a:ext uri="{9D8B030D-6E8A-4147-A177-3AD203B41FA5}">
                      <a16:colId xmlns:a16="http://schemas.microsoft.com/office/drawing/2014/main" val="2926309358"/>
                    </a:ext>
                  </a:extLst>
                </a:gridCol>
              </a:tblGrid>
              <a:tr h="413087">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4">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1308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Defender + Azure Sentinel : Better Together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21995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cs typeface="Segoe UI" panose="020B0502040204020203" pitchFamily="34" charset="0"/>
                        </a:rPr>
                        <a:t>8:30-8:45</a:t>
                      </a:r>
                      <a:endParaRPr lang="en-US" sz="1100" dirty="0">
                        <a:solidFill>
                          <a:schemeClr val="tx1"/>
                        </a:solidFill>
                        <a:effectLst/>
                        <a:latin typeface="Segoe UI" panose="020B0502040204020203"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15632">
                <a:tc rowSpan="6">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8:45-9:15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Log Analytics + Kusto Query Language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326877">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Estimating Costs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5">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5456">
                <a:tc vMerge="1">
                  <a:txBody>
                    <a:bodyPr/>
                    <a:lstStyle/>
                    <a:p>
                      <a:endParaRPr lang="en-US"/>
                    </a:p>
                  </a:txBody>
                  <a:tcPr/>
                </a:tc>
                <a:tc>
                  <a:txBody>
                    <a:bodyPr/>
                    <a:lstStyle/>
                    <a:p>
                      <a:pPr marL="0" marR="0" algn="ctr">
                        <a:lnSpc>
                          <a:spcPct val="107000"/>
                        </a:lnSpc>
                        <a:spcBef>
                          <a:spcPts val="0"/>
                        </a:spcBef>
                        <a:spcAft>
                          <a:spcPts val="0"/>
                        </a:spcAft>
                      </a:pPr>
                      <a:r>
                        <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9:45-10:15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Build Hands-on: Log Analytics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endParaRPr lang="en-US"/>
                    </a:p>
                  </a:txBody>
                  <a:tcPr/>
                </a:tc>
                <a:extLst>
                  <a:ext uri="{0D108BD9-81ED-4DB2-BD59-A6C34878D82A}">
                    <a16:rowId xmlns:a16="http://schemas.microsoft.com/office/drawing/2014/main" val="637444941"/>
                  </a:ext>
                </a:extLst>
              </a:tr>
              <a:tr h="389657">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397313">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10:30-11:00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399924">
                <a:tc vMerge="1">
                  <a:txBody>
                    <a:bodyPr/>
                    <a:lstStyle/>
                    <a:p>
                      <a:endParaRPr lang="en-US"/>
                    </a:p>
                  </a:txBody>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mn-ea"/>
                          <a:cs typeface="+mn-cs"/>
                        </a:rPr>
                        <a:t>11</a:t>
                      </a:r>
                      <a:r>
                        <a:rPr lang="en-US" sz="1000" b="0" i="0" u="none" strike="noStrike" kern="1200" dirty="0">
                          <a:solidFill>
                            <a:schemeClr val="bg1"/>
                          </a:solidFill>
                          <a:effectLst/>
                          <a:latin typeface="+mn-lt"/>
                          <a:ea typeface="+mn-ea"/>
                          <a:cs typeface="+mn-cs"/>
                          <a:sym typeface="Wingdings" panose="05000000000000000000" pitchFamily="2" charset="2"/>
                        </a:rPr>
                        <a:t>:00-12:00</a:t>
                      </a:r>
                      <a:endParaRPr lang="en-US" sz="1000" b="0" i="0" u="none" strike="noStrike" kern="1200" dirty="0">
                        <a:solidFill>
                          <a:schemeClr val="bg1"/>
                        </a:solidFill>
                        <a:effectLst/>
                        <a:latin typeface="+mn-lt"/>
                        <a:ea typeface="+mn-ea"/>
                        <a:cs typeface="+mn-cs"/>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Activity: Azure Automation</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endParaRPr lang="en-US"/>
                    </a:p>
                  </a:txBody>
                  <a:tcPr/>
                </a:tc>
                <a:extLst>
                  <a:ext uri="{0D108BD9-81ED-4DB2-BD59-A6C34878D82A}">
                    <a16:rowId xmlns:a16="http://schemas.microsoft.com/office/drawing/2014/main" val="46406861"/>
                  </a:ext>
                </a:extLst>
              </a:tr>
              <a:tr h="41308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13087">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Security Operations Center / MSFT SOC</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13087">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Security Operations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13087">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Automation +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13087">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6556541" cy="1086195"/>
          </a:xfrm>
        </p:spPr>
        <p:txBody>
          <a:bodyPr/>
          <a:lstStyle/>
          <a:p>
            <a:r>
              <a:rPr lang="en-US" dirty="0"/>
              <a:t>Azure Defender + Azure Sentinel</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pic>
        <p:nvPicPr>
          <p:cNvPr id="4" name="Picture 3">
            <a:extLst>
              <a:ext uri="{FF2B5EF4-FFF2-40B4-BE49-F238E27FC236}">
                <a16:creationId xmlns:a16="http://schemas.microsoft.com/office/drawing/2014/main" id="{3D39AA26-D59B-43A2-A130-B9B40E97A71F}"/>
              </a:ext>
            </a:extLst>
          </p:cNvPr>
          <p:cNvPicPr>
            <a:picLocks noChangeAspect="1"/>
          </p:cNvPicPr>
          <p:nvPr/>
        </p:nvPicPr>
        <p:blipFill>
          <a:blip r:embed="rId3"/>
          <a:stretch>
            <a:fillRect/>
          </a:stretch>
        </p:blipFill>
        <p:spPr>
          <a:xfrm>
            <a:off x="2887829" y="4800027"/>
            <a:ext cx="5865145" cy="1516551"/>
          </a:xfrm>
          <a:prstGeom prst="rect">
            <a:avLst/>
          </a:prstGeom>
        </p:spPr>
      </p:pic>
    </p:spTree>
    <p:extLst>
      <p:ext uri="{BB962C8B-B14F-4D97-AF65-F5344CB8AC3E}">
        <p14:creationId xmlns:p14="http://schemas.microsoft.com/office/powerpoint/2010/main" val="18795148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pic>
        <p:nvPicPr>
          <p:cNvPr id="4" name="Picture 3">
            <a:extLst>
              <a:ext uri="{FF2B5EF4-FFF2-40B4-BE49-F238E27FC236}">
                <a16:creationId xmlns:a16="http://schemas.microsoft.com/office/drawing/2014/main" id="{99CE84A0-91D8-4F78-9FA8-C5DF1445C412}"/>
              </a:ext>
            </a:extLst>
          </p:cNvPr>
          <p:cNvPicPr>
            <a:picLocks noChangeAspect="1"/>
          </p:cNvPicPr>
          <p:nvPr/>
        </p:nvPicPr>
        <p:blipFill>
          <a:blip r:embed="rId3"/>
          <a:stretch>
            <a:fillRect/>
          </a:stretch>
        </p:blipFill>
        <p:spPr>
          <a:xfrm>
            <a:off x="1269332" y="3593344"/>
            <a:ext cx="1846444" cy="2069682"/>
          </a:xfrm>
          <a:prstGeom prst="rect">
            <a:avLst/>
          </a:prstGeom>
        </p:spPr>
      </p:pic>
      <p:pic>
        <p:nvPicPr>
          <p:cNvPr id="4098" name="Picture 2" descr="Get Python 3 - Microsoft Store">
            <a:extLst>
              <a:ext uri="{FF2B5EF4-FFF2-40B4-BE49-F238E27FC236}">
                <a16:creationId xmlns:a16="http://schemas.microsoft.com/office/drawing/2014/main" id="{9ACDFF18-4CAA-4864-AA66-83133F3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372" y="3657000"/>
            <a:ext cx="1736154" cy="17361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zure Machine Learning image">
            <a:extLst>
              <a:ext uri="{FF2B5EF4-FFF2-40B4-BE49-F238E27FC236}">
                <a16:creationId xmlns:a16="http://schemas.microsoft.com/office/drawing/2014/main" id="{E8B25E62-3905-4F72-8337-282F11F1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243" y="3546710"/>
            <a:ext cx="1846444" cy="18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77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Lookups</a:t>
            </a:r>
          </a:p>
        </p:txBody>
      </p:sp>
      <p:sp>
        <p:nvSpPr>
          <p:cNvPr id="6" name="Text Placeholder 5"/>
          <p:cNvSpPr>
            <a:spLocks noGrp="1"/>
          </p:cNvSpPr>
          <p:nvPr>
            <p:ph type="body" sz="quarter" idx="10"/>
          </p:nvPr>
        </p:nvSpPr>
        <p:spPr>
          <a:xfrm>
            <a:off x="586740" y="1435100"/>
            <a:ext cx="11018520" cy="3637791"/>
          </a:xfrm>
        </p:spPr>
        <p:txBody>
          <a:bodyPr/>
          <a:lstStyle/>
          <a:p>
            <a:pPr lvl="1"/>
            <a:r>
              <a:rPr lang="en-US" sz="2800" dirty="0">
                <a:latin typeface="Segoe UI Semilight" panose="020B0402040204020203" pitchFamily="34" charset="0"/>
                <a:cs typeface="Segoe UI Semilight" panose="020B0402040204020203" pitchFamily="34" charset="0"/>
              </a:rPr>
              <a:t>Log Analytics has various methods to perform lookups, enabling diverse sources for the lookup data and different ways to process it.</a:t>
            </a:r>
          </a:p>
          <a:p>
            <a:pPr lvl="1"/>
            <a:endParaRPr lang="en-US" dirty="0"/>
          </a:p>
          <a:p>
            <a:pPr lvl="1"/>
            <a:r>
              <a:rPr lang="en-US" dirty="0"/>
              <a:t>The </a:t>
            </a:r>
            <a:r>
              <a:rPr lang="en-US" b="1" dirty="0" err="1"/>
              <a:t>externaldata</a:t>
            </a:r>
            <a:r>
              <a:rPr lang="en-US" dirty="0"/>
              <a:t> KQL function, which enables referencing an Azure Storage file as a lookup table.</a:t>
            </a:r>
          </a:p>
          <a:p>
            <a:pPr lvl="1"/>
            <a:endParaRPr lang="en-US" dirty="0"/>
          </a:p>
          <a:p>
            <a:pPr lvl="1"/>
            <a:r>
              <a:rPr lang="en-US" dirty="0"/>
              <a:t>Custom tables, imported using a custom connector.</a:t>
            </a:r>
          </a:p>
          <a:p>
            <a:pPr lvl="1"/>
            <a:endParaRPr lang="en-US" dirty="0"/>
          </a:p>
          <a:p>
            <a:pPr lvl="1"/>
            <a:r>
              <a:rPr lang="en-US" dirty="0"/>
              <a:t>A KQL function utilizing the </a:t>
            </a:r>
            <a:r>
              <a:rPr lang="en-US" b="1" dirty="0" err="1"/>
              <a:t>datatable</a:t>
            </a:r>
            <a:r>
              <a:rPr lang="en-US" dirty="0"/>
              <a:t> operator, which can be updated interactively or using PowerShell.</a:t>
            </a:r>
          </a:p>
        </p:txBody>
      </p:sp>
    </p:spTree>
    <p:extLst>
      <p:ext uri="{BB962C8B-B14F-4D97-AF65-F5344CB8AC3E}">
        <p14:creationId xmlns:p14="http://schemas.microsoft.com/office/powerpoint/2010/main" val="45520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Sentinel Lookups</a:t>
            </a:r>
          </a:p>
        </p:txBody>
      </p:sp>
      <p:sp>
        <p:nvSpPr>
          <p:cNvPr id="6" name="Text Placeholder 5"/>
          <p:cNvSpPr>
            <a:spLocks noGrp="1"/>
          </p:cNvSpPr>
          <p:nvPr>
            <p:ph type="body" sz="quarter" idx="10"/>
          </p:nvPr>
        </p:nvSpPr>
        <p:spPr>
          <a:xfrm>
            <a:off x="586740" y="1435100"/>
            <a:ext cx="11018520" cy="1895904"/>
          </a:xfrm>
        </p:spPr>
        <p:txBody>
          <a:bodyPr/>
          <a:lstStyle/>
          <a:p>
            <a:pPr lvl="1"/>
            <a:r>
              <a:rPr lang="en-US" sz="2800" dirty="0">
                <a:latin typeface="Segoe UI Semilight" panose="020B0402040204020203" pitchFamily="34" charset="0"/>
                <a:cs typeface="Segoe UI Semilight" panose="020B0402040204020203" pitchFamily="34" charset="0"/>
              </a:rPr>
              <a:t>In addition to the Log Analytics methods, Azure Sentinel provides </a:t>
            </a:r>
            <a:r>
              <a:rPr lang="en-US" sz="2800" b="1" dirty="0">
                <a:latin typeface="Segoe UI Semilight" panose="020B0402040204020203" pitchFamily="34" charset="0"/>
                <a:cs typeface="Segoe UI Semilight" panose="020B0402040204020203" pitchFamily="34" charset="0"/>
              </a:rPr>
              <a:t>Watchlists</a:t>
            </a:r>
          </a:p>
          <a:p>
            <a:pPr lvl="1"/>
            <a:endParaRPr lang="en-US" sz="2800" b="1" dirty="0">
              <a:latin typeface="Segoe UI Semilight" panose="020B0402040204020203" pitchFamily="34" charset="0"/>
              <a:cs typeface="Segoe UI Semilight" panose="020B0402040204020203" pitchFamily="34" charset="0"/>
            </a:endParaRPr>
          </a:p>
          <a:p>
            <a:pPr lvl="1"/>
            <a:r>
              <a:rPr lang="en-US" sz="2800" b="1" dirty="0">
                <a:latin typeface="Segoe UI Semilight" panose="020B0402040204020203" pitchFamily="34" charset="0"/>
                <a:cs typeface="Segoe UI Semilight" panose="020B0402040204020203" pitchFamily="34" charset="0"/>
              </a:rPr>
              <a:t>Watchlists</a:t>
            </a:r>
            <a:r>
              <a:rPr lang="en-US" sz="2800" dirty="0">
                <a:latin typeface="Segoe UI Semilight" panose="020B0402040204020203" pitchFamily="34" charset="0"/>
                <a:cs typeface="Segoe UI Semilight" panose="020B0402040204020203" pitchFamily="34" charset="0"/>
              </a:rPr>
              <a:t> are CSV files uploaded to create lookup tables</a:t>
            </a:r>
            <a:endParaRPr lang="en-US" b="1" dirty="0"/>
          </a:p>
        </p:txBody>
      </p:sp>
    </p:spTree>
    <p:extLst>
      <p:ext uri="{BB962C8B-B14F-4D97-AF65-F5344CB8AC3E}">
        <p14:creationId xmlns:p14="http://schemas.microsoft.com/office/powerpoint/2010/main" val="29214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Lookup Comparison</a:t>
            </a:r>
          </a:p>
        </p:txBody>
      </p:sp>
      <p:graphicFrame>
        <p:nvGraphicFramePr>
          <p:cNvPr id="2" name="Table 2">
            <a:extLst>
              <a:ext uri="{FF2B5EF4-FFF2-40B4-BE49-F238E27FC236}">
                <a16:creationId xmlns:a16="http://schemas.microsoft.com/office/drawing/2014/main" id="{EC0197B4-D76B-48AC-8421-8398EDDFA0CF}"/>
              </a:ext>
            </a:extLst>
          </p:cNvPr>
          <p:cNvGraphicFramePr>
            <a:graphicFrameLocks noGrp="1"/>
          </p:cNvGraphicFramePr>
          <p:nvPr>
            <p:extLst>
              <p:ext uri="{D42A27DB-BD31-4B8C-83A1-F6EECF244321}">
                <p14:modId xmlns:p14="http://schemas.microsoft.com/office/powerpoint/2010/main" val="2217348585"/>
              </p:ext>
            </p:extLst>
          </p:nvPr>
        </p:nvGraphicFramePr>
        <p:xfrm>
          <a:off x="453589" y="1149016"/>
          <a:ext cx="11018520" cy="5011148"/>
        </p:xfrm>
        <a:graphic>
          <a:graphicData uri="http://schemas.openxmlformats.org/drawingml/2006/table">
            <a:tbl>
              <a:tblPr firstRow="1" bandRow="1">
                <a:tableStyleId>{5C22544A-7EE6-4342-B048-85BDC9FD1C3A}</a:tableStyleId>
              </a:tblPr>
              <a:tblGrid>
                <a:gridCol w="1101852">
                  <a:extLst>
                    <a:ext uri="{9D8B030D-6E8A-4147-A177-3AD203B41FA5}">
                      <a16:colId xmlns:a16="http://schemas.microsoft.com/office/drawing/2014/main" val="1377201492"/>
                    </a:ext>
                  </a:extLst>
                </a:gridCol>
                <a:gridCol w="1101852">
                  <a:extLst>
                    <a:ext uri="{9D8B030D-6E8A-4147-A177-3AD203B41FA5}">
                      <a16:colId xmlns:a16="http://schemas.microsoft.com/office/drawing/2014/main" val="1398862599"/>
                    </a:ext>
                  </a:extLst>
                </a:gridCol>
                <a:gridCol w="1101852">
                  <a:extLst>
                    <a:ext uri="{9D8B030D-6E8A-4147-A177-3AD203B41FA5}">
                      <a16:colId xmlns:a16="http://schemas.microsoft.com/office/drawing/2014/main" val="518952820"/>
                    </a:ext>
                  </a:extLst>
                </a:gridCol>
                <a:gridCol w="1101852">
                  <a:extLst>
                    <a:ext uri="{9D8B030D-6E8A-4147-A177-3AD203B41FA5}">
                      <a16:colId xmlns:a16="http://schemas.microsoft.com/office/drawing/2014/main" val="3278815415"/>
                    </a:ext>
                  </a:extLst>
                </a:gridCol>
                <a:gridCol w="1101852">
                  <a:extLst>
                    <a:ext uri="{9D8B030D-6E8A-4147-A177-3AD203B41FA5}">
                      <a16:colId xmlns:a16="http://schemas.microsoft.com/office/drawing/2014/main" val="265140127"/>
                    </a:ext>
                  </a:extLst>
                </a:gridCol>
                <a:gridCol w="1101852">
                  <a:extLst>
                    <a:ext uri="{9D8B030D-6E8A-4147-A177-3AD203B41FA5}">
                      <a16:colId xmlns:a16="http://schemas.microsoft.com/office/drawing/2014/main" val="2671034849"/>
                    </a:ext>
                  </a:extLst>
                </a:gridCol>
                <a:gridCol w="1101852">
                  <a:extLst>
                    <a:ext uri="{9D8B030D-6E8A-4147-A177-3AD203B41FA5}">
                      <a16:colId xmlns:a16="http://schemas.microsoft.com/office/drawing/2014/main" val="261654441"/>
                    </a:ext>
                  </a:extLst>
                </a:gridCol>
                <a:gridCol w="1101852">
                  <a:extLst>
                    <a:ext uri="{9D8B030D-6E8A-4147-A177-3AD203B41FA5}">
                      <a16:colId xmlns:a16="http://schemas.microsoft.com/office/drawing/2014/main" val="422816676"/>
                    </a:ext>
                  </a:extLst>
                </a:gridCol>
                <a:gridCol w="1101852">
                  <a:extLst>
                    <a:ext uri="{9D8B030D-6E8A-4147-A177-3AD203B41FA5}">
                      <a16:colId xmlns:a16="http://schemas.microsoft.com/office/drawing/2014/main" val="2799008037"/>
                    </a:ext>
                  </a:extLst>
                </a:gridCol>
                <a:gridCol w="1101852">
                  <a:extLst>
                    <a:ext uri="{9D8B030D-6E8A-4147-A177-3AD203B41FA5}">
                      <a16:colId xmlns:a16="http://schemas.microsoft.com/office/drawing/2014/main" val="3644195438"/>
                    </a:ext>
                  </a:extLst>
                </a:gridCol>
              </a:tblGrid>
              <a:tr h="921808">
                <a:tc>
                  <a:txBody>
                    <a:bodyPr/>
                    <a:lstStyle/>
                    <a:p>
                      <a:endParaRPr lang="en-US" sz="1600" dirty="0"/>
                    </a:p>
                  </a:txBody>
                  <a:tcPr/>
                </a:tc>
                <a:tc>
                  <a:txBody>
                    <a:bodyPr/>
                    <a:lstStyle/>
                    <a:p>
                      <a:r>
                        <a:rPr lang="en-US" sz="1600" dirty="0"/>
                        <a:t>Table size</a:t>
                      </a:r>
                    </a:p>
                  </a:txBody>
                  <a:tcPr/>
                </a:tc>
                <a:tc>
                  <a:txBody>
                    <a:bodyPr/>
                    <a:lstStyle/>
                    <a:p>
                      <a:r>
                        <a:rPr lang="en-US" sz="1600" dirty="0"/>
                        <a:t>Cost</a:t>
                      </a:r>
                    </a:p>
                  </a:txBody>
                  <a:tcPr/>
                </a:tc>
                <a:tc>
                  <a:txBody>
                    <a:bodyPr/>
                    <a:lstStyle/>
                    <a:p>
                      <a:r>
                        <a:rPr lang="en-US" sz="1600" dirty="0"/>
                        <a:t>Supported data</a:t>
                      </a:r>
                    </a:p>
                  </a:txBody>
                  <a:tcPr/>
                </a:tc>
                <a:tc>
                  <a:txBody>
                    <a:bodyPr/>
                    <a:lstStyle/>
                    <a:p>
                      <a:r>
                        <a:rPr lang="en-US" sz="1600" dirty="0"/>
                        <a:t>Performance</a:t>
                      </a:r>
                    </a:p>
                  </a:txBody>
                  <a:tcPr/>
                </a:tc>
                <a:tc>
                  <a:txBody>
                    <a:bodyPr/>
                    <a:lstStyle/>
                    <a:p>
                      <a:r>
                        <a:rPr lang="en-US" sz="1600" dirty="0"/>
                        <a:t>Auto-update</a:t>
                      </a:r>
                    </a:p>
                  </a:txBody>
                  <a:tcPr/>
                </a:tc>
                <a:tc>
                  <a:txBody>
                    <a:bodyPr/>
                    <a:lstStyle/>
                    <a:p>
                      <a:r>
                        <a:rPr lang="en-US" sz="1600" dirty="0"/>
                        <a:t>Manual-update</a:t>
                      </a:r>
                    </a:p>
                  </a:txBody>
                  <a:tcPr/>
                </a:tc>
                <a:tc>
                  <a:txBody>
                    <a:bodyPr/>
                    <a:lstStyle/>
                    <a:p>
                      <a:r>
                        <a:rPr lang="en-US" sz="1600" dirty="0"/>
                        <a:t>Read-Access</a:t>
                      </a:r>
                    </a:p>
                  </a:txBody>
                  <a:tcPr/>
                </a:tc>
                <a:tc>
                  <a:txBody>
                    <a:bodyPr/>
                    <a:lstStyle/>
                    <a:p>
                      <a:r>
                        <a:rPr lang="en-US" sz="1600" dirty="0"/>
                        <a:t>Write-Access</a:t>
                      </a:r>
                    </a:p>
                  </a:txBody>
                  <a:tcPr/>
                </a:tc>
                <a:tc>
                  <a:txBody>
                    <a:bodyPr/>
                    <a:lstStyle/>
                    <a:p>
                      <a:r>
                        <a:rPr lang="en-US" sz="1600" dirty="0"/>
                        <a:t>Cross-workspace</a:t>
                      </a:r>
                    </a:p>
                  </a:txBody>
                  <a:tcPr/>
                </a:tc>
                <a:extLst>
                  <a:ext uri="{0D108BD9-81ED-4DB2-BD59-A6C34878D82A}">
                    <a16:rowId xmlns:a16="http://schemas.microsoft.com/office/drawing/2014/main" val="3378709104"/>
                  </a:ext>
                </a:extLst>
              </a:tr>
              <a:tr h="750581">
                <a:tc>
                  <a:txBody>
                    <a:bodyPr/>
                    <a:lstStyle/>
                    <a:p>
                      <a:r>
                        <a:rPr lang="en-US" sz="1600" dirty="0"/>
                        <a:t>Watchlist</a:t>
                      </a:r>
                    </a:p>
                  </a:txBody>
                  <a:tcPr/>
                </a:tc>
                <a:tc>
                  <a:txBody>
                    <a:bodyPr/>
                    <a:lstStyle/>
                    <a:p>
                      <a:r>
                        <a:rPr lang="en-US" sz="1600" dirty="0"/>
                        <a:t>CSV up to 3.8MB</a:t>
                      </a:r>
                    </a:p>
                  </a:txBody>
                  <a:tcPr/>
                </a:tc>
                <a:tc>
                  <a:txBody>
                    <a:bodyPr/>
                    <a:lstStyle/>
                    <a:p>
                      <a:r>
                        <a:rPr lang="en-US" sz="1600" dirty="0"/>
                        <a:t>Free</a:t>
                      </a:r>
                    </a:p>
                  </a:txBody>
                  <a:tcPr/>
                </a:tc>
                <a:tc>
                  <a:txBody>
                    <a:bodyPr/>
                    <a:lstStyle/>
                    <a:p>
                      <a:r>
                        <a:rPr lang="en-US" sz="1600" dirty="0"/>
                        <a:t>CSV</a:t>
                      </a:r>
                    </a:p>
                  </a:txBody>
                  <a:tcPr/>
                </a:tc>
                <a:tc>
                  <a:txBody>
                    <a:bodyPr/>
                    <a:lstStyle/>
                    <a:p>
                      <a:r>
                        <a:rPr lang="en-US" sz="1600" dirty="0"/>
                        <a:t>Fastest</a:t>
                      </a:r>
                    </a:p>
                  </a:txBody>
                  <a:tcPr/>
                </a:tc>
                <a:tc>
                  <a:txBody>
                    <a:bodyPr/>
                    <a:lstStyle/>
                    <a:p>
                      <a:r>
                        <a:rPr lang="en-US" sz="1600" dirty="0"/>
                        <a:t>Coming</a:t>
                      </a:r>
                    </a:p>
                  </a:txBody>
                  <a:tcPr/>
                </a:tc>
                <a:tc>
                  <a:txBody>
                    <a:bodyPr/>
                    <a:lstStyle/>
                    <a:p>
                      <a:r>
                        <a:rPr lang="en-US" sz="1600" dirty="0"/>
                        <a:t>Coming</a:t>
                      </a:r>
                    </a:p>
                  </a:txBody>
                  <a:tcPr/>
                </a:tc>
                <a:tc>
                  <a:txBody>
                    <a:bodyPr/>
                    <a:lstStyle/>
                    <a:p>
                      <a:r>
                        <a:rPr lang="en-US" sz="1600" dirty="0"/>
                        <a:t>Any SOC user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No</a:t>
                      </a:r>
                    </a:p>
                  </a:txBody>
                  <a:tcPr/>
                </a:tc>
                <a:extLst>
                  <a:ext uri="{0D108BD9-81ED-4DB2-BD59-A6C34878D82A}">
                    <a16:rowId xmlns:a16="http://schemas.microsoft.com/office/drawing/2014/main" val="581908683"/>
                  </a:ext>
                </a:extLst>
              </a:tr>
              <a:tr h="792696">
                <a:tc>
                  <a:txBody>
                    <a:bodyPr/>
                    <a:lstStyle/>
                    <a:p>
                      <a:r>
                        <a:rPr lang="en-US" sz="1600" dirty="0"/>
                        <a:t>KQL Function</a:t>
                      </a:r>
                    </a:p>
                  </a:txBody>
                  <a:tcPr/>
                </a:tc>
                <a:tc>
                  <a:txBody>
                    <a:bodyPr/>
                    <a:lstStyle/>
                    <a:p>
                      <a:r>
                        <a:rPr lang="en-US" sz="1600" dirty="0"/>
                        <a:t>Query is limited to 2MB.</a:t>
                      </a:r>
                    </a:p>
                  </a:txBody>
                  <a:tcPr/>
                </a:tc>
                <a:tc>
                  <a:txBody>
                    <a:bodyPr/>
                    <a:lstStyle/>
                    <a:p>
                      <a:r>
                        <a:rPr lang="en-US" sz="1600" dirty="0"/>
                        <a:t>Free</a:t>
                      </a:r>
                    </a:p>
                  </a:txBody>
                  <a:tcPr/>
                </a:tc>
                <a:tc>
                  <a:txBody>
                    <a:bodyPr/>
                    <a:lstStyle/>
                    <a:p>
                      <a:r>
                        <a:rPr lang="en-US" sz="1600" dirty="0"/>
                        <a:t>Multiple</a:t>
                      </a:r>
                    </a:p>
                  </a:txBody>
                  <a:tcPr/>
                </a:tc>
                <a:tc>
                  <a:txBody>
                    <a:bodyPr/>
                    <a:lstStyle/>
                    <a:p>
                      <a:r>
                        <a:rPr lang="en-US" sz="1600" dirty="0"/>
                        <a:t>Fastest</a:t>
                      </a:r>
                    </a:p>
                  </a:txBody>
                  <a:tcPr/>
                </a:tc>
                <a:tc>
                  <a:txBody>
                    <a:bodyPr/>
                    <a:lstStyle/>
                    <a:p>
                      <a:r>
                        <a:rPr lang="en-US" sz="1600" dirty="0"/>
                        <a:t>Supported</a:t>
                      </a:r>
                    </a:p>
                  </a:txBody>
                  <a:tcPr/>
                </a:tc>
                <a:tc>
                  <a:txBody>
                    <a:bodyPr/>
                    <a:lstStyle/>
                    <a:p>
                      <a:r>
                        <a:rPr lang="en-US" sz="1600" dirty="0"/>
                        <a:t>Limited</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No</a:t>
                      </a:r>
                    </a:p>
                  </a:txBody>
                  <a:tcPr/>
                </a:tc>
                <a:extLst>
                  <a:ext uri="{0D108BD9-81ED-4DB2-BD59-A6C34878D82A}">
                    <a16:rowId xmlns:a16="http://schemas.microsoft.com/office/drawing/2014/main" val="1996326249"/>
                  </a:ext>
                </a:extLst>
              </a:tr>
              <a:tr h="1246282">
                <a:tc>
                  <a:txBody>
                    <a:bodyPr/>
                    <a:lstStyle/>
                    <a:p>
                      <a:r>
                        <a:rPr lang="en-US" sz="1600" dirty="0"/>
                        <a:t>Custom Table</a:t>
                      </a:r>
                    </a:p>
                  </a:txBody>
                  <a:tcPr/>
                </a:tc>
                <a:tc>
                  <a:txBody>
                    <a:bodyPr/>
                    <a:lstStyle/>
                    <a:p>
                      <a:r>
                        <a:rPr lang="en-US" sz="1600" dirty="0"/>
                        <a:t>Unlimited</a:t>
                      </a:r>
                    </a:p>
                  </a:txBody>
                  <a:tcPr/>
                </a:tc>
                <a:tc>
                  <a:txBody>
                    <a:bodyPr/>
                    <a:lstStyle/>
                    <a:p>
                      <a:r>
                        <a:rPr lang="en-US" sz="1600" dirty="0"/>
                        <a:t>Sentinel ingestion costs (re-ingest)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Fast</a:t>
                      </a:r>
                    </a:p>
                  </a:txBody>
                  <a:tcPr/>
                </a:tc>
                <a:tc>
                  <a:txBody>
                    <a:bodyPr/>
                    <a:lstStyle/>
                    <a:p>
                      <a:r>
                        <a:rPr lang="en-US" sz="1600" dirty="0"/>
                        <a:t>Supported</a:t>
                      </a:r>
                    </a:p>
                  </a:txBody>
                  <a:tcPr/>
                </a:tc>
                <a:tc>
                  <a:txBody>
                    <a:bodyPr/>
                    <a:lstStyle/>
                    <a:p>
                      <a:r>
                        <a:rPr lang="en-US" sz="1600" dirty="0"/>
                        <a:t>No</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Yes</a:t>
                      </a:r>
                    </a:p>
                  </a:txBody>
                  <a:tcPr/>
                </a:tc>
                <a:extLst>
                  <a:ext uri="{0D108BD9-81ED-4DB2-BD59-A6C34878D82A}">
                    <a16:rowId xmlns:a16="http://schemas.microsoft.com/office/drawing/2014/main" val="3449168160"/>
                  </a:ext>
                </a:extLst>
              </a:tr>
              <a:tr h="1197138">
                <a:tc>
                  <a:txBody>
                    <a:bodyPr/>
                    <a:lstStyle/>
                    <a:p>
                      <a:r>
                        <a:rPr lang="en-US" sz="1600" dirty="0" err="1"/>
                        <a:t>Externaldata</a:t>
                      </a:r>
                      <a:endParaRPr lang="en-US" sz="1600" dirty="0"/>
                    </a:p>
                  </a:txBody>
                  <a:tcPr/>
                </a:tc>
                <a:tc>
                  <a:txBody>
                    <a:bodyPr/>
                    <a:lstStyle/>
                    <a:p>
                      <a:r>
                        <a:rPr lang="en-US" sz="1600" dirty="0"/>
                        <a:t>Large</a:t>
                      </a:r>
                    </a:p>
                  </a:txBody>
                  <a:tcPr/>
                </a:tc>
                <a:tc>
                  <a:txBody>
                    <a:bodyPr/>
                    <a:lstStyle/>
                    <a:p>
                      <a:r>
                        <a:rPr lang="en-US" sz="1600" dirty="0"/>
                        <a:t>Azure Storage cost.</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Multiple</a:t>
                      </a:r>
                    </a:p>
                    <a:p>
                      <a:endParaRPr lang="en-US" sz="1600" dirty="0"/>
                    </a:p>
                  </a:txBody>
                  <a:tcPr/>
                </a:tc>
                <a:tc>
                  <a:txBody>
                    <a:bodyPr/>
                    <a:lstStyle/>
                    <a:p>
                      <a:r>
                        <a:rPr lang="en-US" sz="1600" dirty="0"/>
                        <a:t>Slower</a:t>
                      </a:r>
                    </a:p>
                  </a:txBody>
                  <a:tcPr/>
                </a:tc>
                <a:tc>
                  <a:txBody>
                    <a:bodyPr/>
                    <a:lstStyle/>
                    <a:p>
                      <a:r>
                        <a:rPr lang="en-US" sz="1600" dirty="0"/>
                        <a:t>Supported</a:t>
                      </a:r>
                    </a:p>
                  </a:txBody>
                  <a:tcPr/>
                </a:tc>
                <a:tc>
                  <a:txBody>
                    <a:bodyPr/>
                    <a:lstStyle/>
                    <a:p>
                      <a:r>
                        <a:rPr lang="en-US" sz="1600" dirty="0"/>
                        <a:t>Yes</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600" dirty="0"/>
                        <a:t>Any SOC user</a:t>
                      </a:r>
                    </a:p>
                    <a:p>
                      <a:endParaRPr lang="en-US" sz="1600" dirty="0"/>
                    </a:p>
                  </a:txBody>
                  <a:tcPr/>
                </a:tc>
                <a:tc>
                  <a:txBody>
                    <a:bodyPr/>
                    <a:lstStyle/>
                    <a:p>
                      <a:r>
                        <a:rPr lang="en-US" sz="1600" dirty="0"/>
                        <a:t>Fine-grained</a:t>
                      </a:r>
                    </a:p>
                  </a:txBody>
                  <a:tcPr/>
                </a:tc>
                <a:tc>
                  <a:txBody>
                    <a:bodyPr/>
                    <a:lstStyle/>
                    <a:p>
                      <a:r>
                        <a:rPr lang="en-US" sz="1600" dirty="0"/>
                        <a:t>Yes</a:t>
                      </a:r>
                    </a:p>
                  </a:txBody>
                  <a:tcPr/>
                </a:tc>
                <a:extLst>
                  <a:ext uri="{0D108BD9-81ED-4DB2-BD59-A6C34878D82A}">
                    <a16:rowId xmlns:a16="http://schemas.microsoft.com/office/drawing/2014/main" val="3492702637"/>
                  </a:ext>
                </a:extLst>
              </a:tr>
            </a:tbl>
          </a:graphicData>
        </a:graphic>
      </p:graphicFrame>
    </p:spTree>
    <p:extLst>
      <p:ext uri="{BB962C8B-B14F-4D97-AF65-F5344CB8AC3E}">
        <p14:creationId xmlns:p14="http://schemas.microsoft.com/office/powerpoint/2010/main" val="37167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Estimating</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planning, migrating and estimating Azure Sentinel + Log Analytics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3"/>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4"/>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a:br>
            <a:r>
              <a:rPr lang="en-US">
                <a:solidFill>
                  <a:srgbClr val="737373"/>
                </a:solidFill>
              </a:rPr>
              <a:t>TODO</a:t>
            </a:r>
            <a:endParaRPr lang="en-US" dirty="0">
              <a:solidFill>
                <a:srgbClr val="737373"/>
              </a:solidFill>
            </a:endParaRP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0698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pic>
        <p:nvPicPr>
          <p:cNvPr id="5122" name="Picture 2" descr="Azure Automation Runbooks moving to GitHub - Microsoft Tech Community">
            <a:extLst>
              <a:ext uri="{FF2B5EF4-FFF2-40B4-BE49-F238E27FC236}">
                <a16:creationId xmlns:a16="http://schemas.microsoft.com/office/drawing/2014/main" id="{D69F1AB5-E97B-4DA9-B597-4AB86504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78869"/>
            <a:ext cx="5518484" cy="275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0509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Log Analytics + Azure Automation</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remediation actions for cloud and Azure based resources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0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The Golden Hour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golden hour, also known as golden time, refers to the period of time following a traumatic injury during which there is the highest likelihood that prompt medical and surgical treatment will prevent death.</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Expression used to show how important it is to respond to/repair a cybersecurity threat in the first hour.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In the last few years (WannaCry, Petya, Bad Rabbit, etc.), the "golden hour" concept just doesn't hold.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need to do our best to prevent attacks from happening in the first place!</a:t>
            </a:r>
          </a:p>
        </p:txBody>
      </p:sp>
    </p:spTree>
    <p:extLst>
      <p:ext uri="{BB962C8B-B14F-4D97-AF65-F5344CB8AC3E}">
        <p14:creationId xmlns:p14="http://schemas.microsoft.com/office/powerpoint/2010/main" val="25409748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operations maintain and restores the security assurances of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system as live adversaries attack it. The tasks of security operations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 are described well by the NIST Cybersecurity Framework functions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of Detect, Respond, and Recover.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Detect</a:t>
            </a:r>
            <a:r>
              <a:rPr lang="en-US" sz="1800" dirty="0">
                <a:ln w="3175">
                  <a:noFill/>
                </a:ln>
                <a:cs typeface="Segoe UI Semibold"/>
              </a:rPr>
              <a:t> - Security operations must detect the presence of adversaries </a:t>
            </a:r>
            <a:br>
              <a:rPr lang="en-US" sz="1800" dirty="0">
                <a:ln w="3175">
                  <a:noFill/>
                </a:ln>
                <a:cs typeface="Segoe UI Semibold"/>
              </a:rPr>
            </a:br>
            <a:r>
              <a:rPr lang="en-US" sz="1800" dirty="0">
                <a:ln w="3175">
                  <a:noFill/>
                </a:ln>
                <a:cs typeface="Segoe UI Semibold"/>
              </a:rPr>
              <a:t>in the system, who are incented to stay hidden in most cases as this </a:t>
            </a:r>
            <a:br>
              <a:rPr lang="en-US" sz="1800" dirty="0">
                <a:ln w="3175">
                  <a:noFill/>
                </a:ln>
                <a:cs typeface="Segoe UI Semibold"/>
              </a:rPr>
            </a:br>
            <a:r>
              <a:rPr lang="en-US" sz="1800" dirty="0">
                <a:ln w="3175">
                  <a:noFill/>
                </a:ln>
                <a:cs typeface="Segoe UI Semibold"/>
              </a:rPr>
              <a:t>allows them to achieve their objectives unimpeded. This can take the </a:t>
            </a:r>
            <a:br>
              <a:rPr lang="en-US" sz="1800" dirty="0">
                <a:ln w="3175">
                  <a:noFill/>
                </a:ln>
                <a:cs typeface="Segoe UI Semibold"/>
              </a:rPr>
            </a:br>
            <a:r>
              <a:rPr lang="en-US" sz="1800" dirty="0">
                <a:ln w="3175">
                  <a:noFill/>
                </a:ln>
                <a:cs typeface="Segoe UI Semibold"/>
              </a:rPr>
              <a:t>form of reacting to an alert of suspicious activity or proactively hunting</a:t>
            </a:r>
            <a:br>
              <a:rPr lang="en-US" sz="1800" dirty="0">
                <a:ln w="3175">
                  <a:noFill/>
                </a:ln>
                <a:cs typeface="Segoe UI Semibold"/>
              </a:rPr>
            </a:br>
            <a:r>
              <a:rPr lang="en-US" sz="1800" dirty="0">
                <a:ln w="3175">
                  <a:noFill/>
                </a:ln>
                <a:cs typeface="Segoe UI Semibold"/>
              </a:rPr>
              <a:t>for anomalous events in the enterprise activity logs.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Respond</a:t>
            </a:r>
            <a:r>
              <a:rPr lang="en-US" sz="1800" dirty="0">
                <a:ln w="3175">
                  <a:noFill/>
                </a:ln>
                <a:cs typeface="Segoe UI Semibold"/>
              </a:rPr>
              <a:t> – Upon detection of potential adversary action or campaign, security operations must rapidly investigate to identify whether it is an actual attack (true positive) or a false alarm (false positive) and then enumerate the scope and goal of the adversary operation.</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Recover</a:t>
            </a:r>
            <a:r>
              <a:rPr lang="en-US" sz="1800" dirty="0">
                <a:ln w="3175">
                  <a:noFill/>
                </a:ln>
                <a:cs typeface="Segoe UI Semibold"/>
              </a:rPr>
              <a:t> – The ultimate goal of security operations is to preserve or restore the security assurances (confidentiality, integrity, availability) of business services during and after an attack.</a:t>
            </a:r>
          </a:p>
        </p:txBody>
      </p:sp>
      <p:pic>
        <p:nvPicPr>
          <p:cNvPr id="1026" name="Picture 2" descr="Identify, Protect, Detect, Respond, Recover">
            <a:extLst>
              <a:ext uri="{FF2B5EF4-FFF2-40B4-BE49-F238E27FC236}">
                <a16:creationId xmlns:a16="http://schemas.microsoft.com/office/drawing/2014/main" id="{C1F9ED27-080A-492C-A3AB-92FD51FF1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493" y="981577"/>
            <a:ext cx="2447423" cy="244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5930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Doing a good job?</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400" b="0" i="0" dirty="0">
                <a:solidFill>
                  <a:srgbClr val="333333"/>
                </a:solidFill>
                <a:effectLst/>
                <a:latin typeface="SegoeUI"/>
              </a:rPr>
              <a:t>So how do you know that you are doing a good job?</a:t>
            </a:r>
          </a:p>
          <a:p>
            <a:pPr lvl="0" defTabSz="797968">
              <a:spcBef>
                <a:spcPct val="0"/>
              </a:spcBef>
              <a:spcAft>
                <a:spcPts val="800"/>
              </a:spcAft>
              <a:defRPr/>
            </a:pPr>
            <a:endParaRPr lang="en-US" sz="1400" dirty="0">
              <a:ln w="3175">
                <a:noFill/>
              </a:ln>
              <a:solidFill>
                <a:srgbClr val="333333"/>
              </a:solidFill>
              <a:latin typeface="SegoeUI"/>
              <a:cs typeface="Segoe UI Semibold"/>
            </a:endParaRPr>
          </a:p>
          <a:p>
            <a:pPr lvl="0" defTabSz="797968">
              <a:spcBef>
                <a:spcPct val="0"/>
              </a:spcBef>
              <a:spcAft>
                <a:spcPts val="800"/>
              </a:spcAft>
              <a:defRPr/>
            </a:pPr>
            <a:r>
              <a:rPr lang="en-US" sz="1800" dirty="0">
                <a:ln w="3175">
                  <a:noFill/>
                </a:ln>
                <a:cs typeface="Segoe UI Semibold"/>
              </a:rPr>
              <a:t>My job is to "clean" the queue (SIEM/Product Specific)</a:t>
            </a:r>
          </a:p>
          <a:p>
            <a:pPr lvl="0" defTabSz="797968">
              <a:spcBef>
                <a:spcPct val="0"/>
              </a:spcBef>
              <a:spcAft>
                <a:spcPts val="800"/>
              </a:spcAft>
              <a:defRPr/>
            </a:pPr>
            <a:r>
              <a:rPr lang="en-US" sz="1800" dirty="0">
                <a:ln w="3175">
                  <a:noFill/>
                </a:ln>
                <a:cs typeface="Segoe UI Semibold"/>
              </a:rPr>
              <a:t>We are overwhelmed anyway so we are doing what we can.</a:t>
            </a:r>
          </a:p>
          <a:p>
            <a:pPr lvl="0" defTabSz="797968">
              <a:spcBef>
                <a:spcPct val="0"/>
              </a:spcBef>
              <a:spcAft>
                <a:spcPts val="800"/>
              </a:spcAft>
              <a:defRPr/>
            </a:pPr>
            <a:r>
              <a:rPr lang="en-US" sz="1800" dirty="0">
                <a:ln w="3175">
                  <a:noFill/>
                </a:ln>
                <a:cs typeface="Segoe UI Semibold"/>
              </a:rPr>
              <a:t>As long as there is no breach on my network, I am doing my job</a:t>
            </a:r>
          </a:p>
          <a:p>
            <a:pPr lvl="0" defTabSz="797968">
              <a:spcBef>
                <a:spcPct val="0"/>
              </a:spcBef>
              <a:spcAft>
                <a:spcPts val="800"/>
              </a:spcAft>
              <a:defRPr/>
            </a:pPr>
            <a:r>
              <a:rPr lang="en-US" sz="1800" dirty="0">
                <a:ln w="3175">
                  <a:noFill/>
                </a:ln>
                <a:cs typeface="Segoe UI Semibold"/>
              </a:rPr>
              <a:t>As long as my company is not on the front page of the newspaper I’m fine</a:t>
            </a:r>
          </a:p>
        </p:txBody>
      </p:sp>
      <p:pic>
        <p:nvPicPr>
          <p:cNvPr id="6" name="Picture 5">
            <a:extLst>
              <a:ext uri="{FF2B5EF4-FFF2-40B4-BE49-F238E27FC236}">
                <a16:creationId xmlns:a16="http://schemas.microsoft.com/office/drawing/2014/main" id="{5644CF2C-B1C1-482D-9E69-B9F0A4F718B2}"/>
              </a:ext>
            </a:extLst>
          </p:cNvPr>
          <p:cNvPicPr>
            <a:picLocks noChangeAspect="1"/>
          </p:cNvPicPr>
          <p:nvPr/>
        </p:nvPicPr>
        <p:blipFill>
          <a:blip r:embed="rId3"/>
          <a:stretch>
            <a:fillRect/>
          </a:stretch>
        </p:blipFill>
        <p:spPr>
          <a:xfrm>
            <a:off x="8416089" y="1169454"/>
            <a:ext cx="1738564" cy="1711399"/>
          </a:xfrm>
          <a:prstGeom prst="rect">
            <a:avLst/>
          </a:prstGeom>
        </p:spPr>
      </p:pic>
      <p:pic>
        <p:nvPicPr>
          <p:cNvPr id="8" name="Picture 7">
            <a:extLst>
              <a:ext uri="{FF2B5EF4-FFF2-40B4-BE49-F238E27FC236}">
                <a16:creationId xmlns:a16="http://schemas.microsoft.com/office/drawing/2014/main" id="{FD0A8DFE-EAA3-4F57-B6BC-E678DA1B827E}"/>
              </a:ext>
            </a:extLst>
          </p:cNvPr>
          <p:cNvPicPr>
            <a:picLocks noChangeAspect="1"/>
          </p:cNvPicPr>
          <p:nvPr/>
        </p:nvPicPr>
        <p:blipFill>
          <a:blip r:embed="rId4"/>
          <a:stretch>
            <a:fillRect/>
          </a:stretch>
        </p:blipFill>
        <p:spPr>
          <a:xfrm>
            <a:off x="1576137" y="3412276"/>
            <a:ext cx="8115300" cy="2465119"/>
          </a:xfrm>
          <a:prstGeom prst="rect">
            <a:avLst/>
          </a:prstGeom>
        </p:spPr>
      </p:pic>
    </p:spTree>
    <p:extLst>
      <p:ext uri="{BB962C8B-B14F-4D97-AF65-F5344CB8AC3E}">
        <p14:creationId xmlns:p14="http://schemas.microsoft.com/office/powerpoint/2010/main" val="41404043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810569"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pic>
        <p:nvPicPr>
          <p:cNvPr id="1026" name="Picture 2" descr="Azure Data Explorer | Microsoft Azure">
            <a:extLst>
              <a:ext uri="{FF2B5EF4-FFF2-40B4-BE49-F238E27FC236}">
                <a16:creationId xmlns:a16="http://schemas.microsoft.com/office/drawing/2014/main" id="{CE2DFF80-FFB6-4402-8F32-6375ABF2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69" y="1225567"/>
            <a:ext cx="4197016" cy="220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896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Focus Areas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394101" cy="286527"/>
          </a:xfrm>
        </p:spPr>
        <p:txBody>
          <a:bodyPr/>
          <a:lstStyle/>
          <a:p>
            <a:pPr lvl="0" defTabSz="797968">
              <a:spcBef>
                <a:spcPct val="0"/>
              </a:spcBef>
              <a:spcAft>
                <a:spcPts val="800"/>
              </a:spcAft>
              <a:defRPr/>
            </a:pPr>
            <a:endParaRPr lang="en-US" sz="1400" b="0" i="0" dirty="0">
              <a:solidFill>
                <a:srgbClr val="333333"/>
              </a:solidFill>
              <a:effectLst/>
              <a:latin typeface="SegoeUI"/>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knowns</a:t>
            </a:r>
            <a:r>
              <a:rPr lang="en-US" sz="1800" dirty="0">
                <a:latin typeface="Segoe UI" panose="020B0502040204020203" pitchFamily="34" charset="0"/>
                <a:cs typeface="Segoe UI" panose="020B0502040204020203" pitchFamily="34" charset="0"/>
              </a:rPr>
              <a:t> - Could be solved or dramatically reduced by implementing a vulnerability management program, exploit mitigations, secure configuration (fix all misconfiguration, security hardening), and by building secure perimeters (network perimeter, physical devices, application control, etc.).</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Known unknowns</a:t>
            </a:r>
            <a:r>
              <a:rPr lang="en-US" sz="1800" dirty="0">
                <a:latin typeface="Segoe UI" panose="020B0502040204020203" pitchFamily="34" charset="0"/>
                <a:cs typeface="Segoe UI" panose="020B0502040204020203" pitchFamily="34" charset="0"/>
              </a:rPr>
              <a:t> - In this area our mindset should be, "We haven't seen this before, but we have the tools to stop it". We should take into consideration solutions like machine learning-driven next-generation antimalware, automatic containment (i.e., conditional access), and automatic investigation and remediation solutions to reduce risk as fast as possible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Unknown unknowns</a:t>
            </a:r>
            <a:r>
              <a:rPr lang="en-US" sz="1800" dirty="0">
                <a:latin typeface="Segoe UI" panose="020B0502040204020203" pitchFamily="34" charset="0"/>
                <a:cs typeface="Segoe UI" panose="020B0502040204020203" pitchFamily="34" charset="0"/>
              </a:rPr>
              <a:t> - In this area we should focus on visibility and expert assistance: best-in-class endpoint detection and response (EDR) solution and managed detection and response (MDR) services that have your back</a:t>
            </a:r>
          </a:p>
        </p:txBody>
      </p:sp>
      <p:pic>
        <p:nvPicPr>
          <p:cNvPr id="3074" name="Picture 2" descr="Buy Hidden Camera Premium - Microsoft Store">
            <a:extLst>
              <a:ext uri="{FF2B5EF4-FFF2-40B4-BE49-F238E27FC236}">
                <a16:creationId xmlns:a16="http://schemas.microsoft.com/office/drawing/2014/main" id="{653E1437-25E5-4903-93E3-384CBD0B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724" y="11238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55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Success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operators, incident responders, or security analysts should all have an easy way to evaluate their work. Common KPIs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detect</a:t>
            </a:r>
            <a:r>
              <a:rPr lang="en-US" sz="1800" dirty="0">
                <a:latin typeface="Segoe UI" panose="020B0502040204020203" pitchFamily="34" charset="0"/>
                <a:cs typeface="Segoe UI" panose="020B0502040204020203" pitchFamily="34" charset="0"/>
              </a:rPr>
              <a:t> - The average time it takes to recognize a threat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Investigate</a:t>
            </a:r>
            <a:r>
              <a:rPr lang="en-US" sz="1800" dirty="0">
                <a:latin typeface="Segoe UI" panose="020B0502040204020203" pitchFamily="34" charset="0"/>
                <a:cs typeface="Segoe UI" panose="020B0502040204020203" pitchFamily="34" charset="0"/>
              </a:rPr>
              <a:t> - The average time it takes to analyze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potential threat and identify if any further response actions are needed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respond</a:t>
            </a:r>
            <a:r>
              <a:rPr lang="en-US" sz="1800" dirty="0">
                <a:latin typeface="Segoe UI" panose="020B0502040204020203" pitchFamily="34" charset="0"/>
                <a:cs typeface="Segoe UI" panose="020B0502040204020203" pitchFamily="34" charset="0"/>
              </a:rPr>
              <a:t> - the average time it takes to response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stop a potential threat from spreading or creating any damage.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repair/recover</a:t>
            </a:r>
            <a:r>
              <a:rPr lang="en-US" sz="1800" dirty="0">
                <a:latin typeface="Segoe UI" panose="020B0502040204020203" pitchFamily="34" charset="0"/>
                <a:cs typeface="Segoe UI" panose="020B0502040204020203" pitchFamily="34" charset="0"/>
              </a:rPr>
              <a:t> - The average time it takes to restore to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normal operations</a:t>
            </a:r>
          </a:p>
          <a:p>
            <a:pPr lvl="0" defTabSz="797968">
              <a:spcBef>
                <a:spcPct val="0"/>
              </a:spcBef>
              <a:spcAft>
                <a:spcPts val="800"/>
              </a:spcAft>
              <a:defRPr/>
            </a:pPr>
            <a:endParaRPr lang="en-US" sz="1800" dirty="0">
              <a:ln w="3175">
                <a:noFill/>
              </a:ln>
              <a:cs typeface="Segoe UI Semibold"/>
            </a:endParaRPr>
          </a:p>
        </p:txBody>
      </p:sp>
      <p:pic>
        <p:nvPicPr>
          <p:cNvPr id="2050" name="Picture 2" descr="Azure Metrics Advisor – Root-Cause Analysis | Microsoft Azure">
            <a:extLst>
              <a:ext uri="{FF2B5EF4-FFF2-40B4-BE49-F238E27FC236}">
                <a16:creationId xmlns:a16="http://schemas.microsoft.com/office/drawing/2014/main" id="{2F1697C1-A19B-4159-BF4A-C99E9BD6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2350007"/>
            <a:ext cx="4427335" cy="2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3266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863331" cy="758022"/>
          </a:xfrm>
        </p:spPr>
        <p:txBody>
          <a:bodyPr/>
          <a:lstStyle/>
          <a:p>
            <a:r>
              <a:rPr lang="en-US" dirty="0"/>
              <a:t>Prioritizing Alert and Log Interaction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Ensure that you are integrating critical security alerts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logs into SIEMs without introducing a high volume of low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value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Introducing too much low value data can increase SIEM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cost, increase noise and false positives, and lower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performance.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data you collect should be focused on supporting one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or more of these operations activities: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 (detections from existing tools or data required for generating custom alerts)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Investigation of an incident (for example, required for common queries)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Proactive hunting activities</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New cases dashboard - Dynamics 365 AI | Microsoft Docs">
            <a:extLst>
              <a:ext uri="{FF2B5EF4-FFF2-40B4-BE49-F238E27FC236}">
                <a16:creationId xmlns:a16="http://schemas.microsoft.com/office/drawing/2014/main" id="{5F4ED45E-F750-45F1-9B35-00614D9E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5" y="1347568"/>
            <a:ext cx="46863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7653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False Positive and Negatives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37386CE-891F-4707-8170-4CF0A00B827E}"/>
              </a:ext>
            </a:extLst>
          </p:cNvPr>
          <p:cNvPicPr>
            <a:picLocks noChangeAspect="1"/>
          </p:cNvPicPr>
          <p:nvPr/>
        </p:nvPicPr>
        <p:blipFill>
          <a:blip r:embed="rId3"/>
          <a:stretch>
            <a:fillRect/>
          </a:stretch>
        </p:blipFill>
        <p:spPr>
          <a:xfrm>
            <a:off x="1984208" y="2130842"/>
            <a:ext cx="7918784" cy="2511088"/>
          </a:xfrm>
          <a:prstGeom prst="rect">
            <a:avLst/>
          </a:prstGeom>
        </p:spPr>
      </p:pic>
    </p:spTree>
    <p:extLst>
      <p:ext uri="{BB962C8B-B14F-4D97-AF65-F5344CB8AC3E}">
        <p14:creationId xmlns:p14="http://schemas.microsoft.com/office/powerpoint/2010/main" val="378640634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Investigation Examples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Phishing – https://docs.microsoft.com/en-us/security/compass/incident-response-playbook-phishing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Password Spray – https://docs.microsoft.com/en-us/security/compass/incident-response-playbook-password-spray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App Consent - https://docs.microsoft.com/en-us/security/compass/incident-response-playbook-app-consent</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5505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Microsoft + Security Operations</a:t>
            </a:r>
          </a:p>
        </p:txBody>
      </p:sp>
    </p:spTree>
    <p:extLst>
      <p:ext uri="{BB962C8B-B14F-4D97-AF65-F5344CB8AC3E}">
        <p14:creationId xmlns:p14="http://schemas.microsoft.com/office/powerpoint/2010/main" val="40383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0432074" cy="758022"/>
          </a:xfrm>
        </p:spPr>
        <p:txBody>
          <a:bodyPr/>
          <a:lstStyle/>
          <a:p>
            <a:r>
              <a:rPr lang="en-US" dirty="0"/>
              <a:t>Microsoft Cyber Defense Operations Center (CDOC)</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DDEDD8C-C6B7-4F64-B249-55F77627B091}"/>
              </a:ext>
            </a:extLst>
          </p:cNvPr>
          <p:cNvPicPr>
            <a:picLocks noChangeAspect="1"/>
          </p:cNvPicPr>
          <p:nvPr/>
        </p:nvPicPr>
        <p:blipFill>
          <a:blip r:embed="rId3"/>
          <a:stretch>
            <a:fillRect/>
          </a:stretch>
        </p:blipFill>
        <p:spPr>
          <a:xfrm>
            <a:off x="1037189" y="1059327"/>
            <a:ext cx="9267857" cy="5044146"/>
          </a:xfrm>
          <a:prstGeom prst="rect">
            <a:avLst/>
          </a:prstGeom>
        </p:spPr>
      </p:pic>
    </p:spTree>
    <p:extLst>
      <p:ext uri="{BB962C8B-B14F-4D97-AF65-F5344CB8AC3E}">
        <p14:creationId xmlns:p14="http://schemas.microsoft.com/office/powerpoint/2010/main" val="35946397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88263"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444" y="720775"/>
            <a:ext cx="1480664"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50E6FF"/>
                </a:solidFill>
              </a:rPr>
              <a:t>G</a:t>
            </a:r>
            <a:r>
              <a:rPr sz="2400" spc="-5" dirty="0" err="1">
                <a:solidFill>
                  <a:srgbClr val="50E6FF"/>
                </a:solidFill>
              </a:rPr>
              <a:t>l</a:t>
            </a:r>
            <a:r>
              <a:rPr sz="2400" spc="-10" dirty="0" err="1">
                <a:solidFill>
                  <a:srgbClr val="50E6FF"/>
                </a:solidFill>
              </a:rPr>
              <a:t>o</a:t>
            </a:r>
            <a:r>
              <a:rPr sz="2400" spc="-20" dirty="0" err="1">
                <a:solidFill>
                  <a:srgbClr val="50E6FF"/>
                </a:solidFill>
              </a:rPr>
              <a:t>b</a:t>
            </a:r>
            <a:r>
              <a:rPr lang="en-US" sz="2400" spc="-20" dirty="0" err="1">
                <a:solidFill>
                  <a:srgbClr val="50E6FF"/>
                </a:solidFill>
              </a:rPr>
              <a:t>AL</a:t>
            </a:r>
            <a:endParaRPr sz="2400" dirty="0"/>
          </a:p>
        </p:txBody>
      </p:sp>
      <p:sp>
        <p:nvSpPr>
          <p:cNvPr id="5" name="object 5"/>
          <p:cNvSpPr txBox="1"/>
          <p:nvPr/>
        </p:nvSpPr>
        <p:spPr>
          <a:xfrm>
            <a:off x="758444" y="3352244"/>
            <a:ext cx="3101340" cy="23152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0" normalizeH="0" baseline="0" noProof="0" dirty="0">
                <a:ln>
                  <a:noFill/>
                </a:ln>
                <a:solidFill>
                  <a:srgbClr val="50E6FF"/>
                </a:solidFill>
                <a:effectLst/>
                <a:uLnTx/>
                <a:uFillTx/>
                <a:latin typeface="Segoe UI Semibold"/>
                <a:ea typeface="+mn-ea"/>
                <a:cs typeface="Segoe UI Semibold"/>
              </a:rPr>
              <a:t>60+</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Azure </a:t>
            </a:r>
            <a:r>
              <a:rPr kumimoji="0" sz="1400" b="0" i="0" u="none" strike="noStrike" kern="1200" cap="none" spc="-5" normalizeH="0" baseline="0" noProof="0" dirty="0">
                <a:ln>
                  <a:noFill/>
                </a:ln>
                <a:solidFill>
                  <a:srgbClr val="FFFFFF"/>
                </a:solidFill>
                <a:effectLst/>
                <a:uLnTx/>
                <a:uFillTx/>
                <a:latin typeface="Segoe UI"/>
                <a:ea typeface="+mn-ea"/>
                <a:cs typeface="Segoe UI"/>
              </a:rPr>
              <a:t>regions, </a:t>
            </a:r>
            <a:r>
              <a:rPr kumimoji="0" sz="1400" b="0" i="0" u="none" strike="noStrike" kern="1200" cap="none" spc="0" normalizeH="0" baseline="0" noProof="0" dirty="0">
                <a:ln>
                  <a:noFill/>
                </a:ln>
                <a:solidFill>
                  <a:srgbClr val="FFFFFF"/>
                </a:solidFill>
                <a:effectLst/>
                <a:uLnTx/>
                <a:uFillTx/>
                <a:latin typeface="Segoe UI"/>
                <a:ea typeface="+mn-ea"/>
                <a:cs typeface="Segoe UI"/>
              </a:rPr>
              <a:t>the </a:t>
            </a:r>
            <a:r>
              <a:rPr kumimoji="0" sz="1400" b="0" i="0" u="none" strike="noStrike" kern="1200" cap="none" spc="-5" normalizeH="0" baseline="0" noProof="0" dirty="0">
                <a:ln>
                  <a:noFill/>
                </a:ln>
                <a:solidFill>
                  <a:srgbClr val="FFFFFF"/>
                </a:solidFill>
                <a:effectLst/>
                <a:uLnTx/>
                <a:uFillTx/>
                <a:latin typeface="Segoe UI"/>
                <a:ea typeface="+mn-ea"/>
                <a:cs typeface="Segoe UI"/>
              </a:rPr>
              <a:t>largest </a:t>
            </a:r>
            <a:r>
              <a:rPr kumimoji="0" sz="1400" b="0" i="0" u="none" strike="noStrike" kern="1200" cap="none" spc="0" normalizeH="0" baseline="0" noProof="0" dirty="0">
                <a:ln>
                  <a:noFill/>
                </a:ln>
                <a:solidFill>
                  <a:srgbClr val="FFFFFF"/>
                </a:solidFill>
                <a:effectLst/>
                <a:uLnTx/>
                <a:uFillTx/>
                <a:latin typeface="Segoe UI"/>
                <a:ea typeface="+mn-ea"/>
                <a:cs typeface="Segoe UI"/>
              </a:rPr>
              <a:t>geographical  footprint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0" normalizeH="0" baseline="0" noProof="0" dirty="0">
                <a:ln>
                  <a:noFill/>
                </a:ln>
                <a:solidFill>
                  <a:srgbClr val="FFFFFF"/>
                </a:solidFill>
                <a:effectLst/>
                <a:uLnTx/>
                <a:uFillTx/>
                <a:latin typeface="Segoe UI"/>
                <a:ea typeface="+mn-ea"/>
                <a:cs typeface="Segoe UI"/>
              </a:rPr>
              <a:t>any cloud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provider</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8th</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68072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Generation </a:t>
            </a: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Design, 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Datacenters </a:t>
            </a:r>
            <a:r>
              <a:rPr kumimoji="0" sz="1400" b="0" i="0" u="none" strike="noStrike" kern="1200" cap="none" spc="-5" normalizeH="0" baseline="0" noProof="0" dirty="0">
                <a:ln>
                  <a:noFill/>
                </a:ln>
                <a:solidFill>
                  <a:srgbClr val="FFFFFF"/>
                </a:solidFill>
                <a:effectLst/>
                <a:uLnTx/>
                <a:uFillTx/>
                <a:latin typeface="Segoe UI"/>
                <a:ea typeface="+mn-ea"/>
                <a:cs typeface="Segoe UI"/>
              </a:rPr>
              <a:t>since</a:t>
            </a:r>
            <a:r>
              <a:rPr kumimoji="0" sz="1400" b="0" i="0" u="none" strike="noStrike" kern="1200" cap="none" spc="-2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1989</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17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Multiple</a:t>
            </a:r>
            <a:r>
              <a:rPr kumimoji="0" sz="2000" b="1" i="0" u="none" strike="noStrike" kern="1200" cap="none" spc="-25" normalizeH="0" baseline="0" noProof="0" dirty="0">
                <a:ln>
                  <a:noFill/>
                </a:ln>
                <a:solidFill>
                  <a:srgbClr val="50E6FF"/>
                </a:solidFill>
                <a:effectLst/>
                <a:uLnTx/>
                <a:uFillTx/>
                <a:latin typeface="Segoe UI Semibold"/>
                <a:ea typeface="+mn-ea"/>
                <a:cs typeface="Segoe UI Semibold"/>
              </a:rPr>
              <a:t> </a:t>
            </a: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Generations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of </a:t>
            </a:r>
            <a:r>
              <a:rPr kumimoji="0" sz="1400" b="0" i="0" u="none" strike="noStrike" kern="1200" cap="none" spc="-5" normalizeH="0" baseline="0" noProof="0" dirty="0">
                <a:ln>
                  <a:noFill/>
                </a:ln>
                <a:solidFill>
                  <a:srgbClr val="FFFFFF"/>
                </a:solidFill>
                <a:effectLst/>
                <a:uLnTx/>
                <a:uFillTx/>
                <a:latin typeface="Segoe UI"/>
                <a:ea typeface="+mn-ea"/>
                <a:cs typeface="Segoe UI"/>
              </a:rPr>
              <a:t>DCs in</a:t>
            </a:r>
            <a:r>
              <a:rPr kumimoji="0" sz="1400" b="0" i="0" u="none" strike="noStrike" kern="1200" cap="none" spc="5"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Operation</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p:nvPr/>
        </p:nvSpPr>
        <p:spPr>
          <a:xfrm>
            <a:off x="4309871" y="585216"/>
            <a:ext cx="3575685" cy="5684520"/>
          </a:xfrm>
          <a:custGeom>
            <a:avLst/>
            <a:gdLst/>
            <a:ahLst/>
            <a:cxnLst/>
            <a:rect l="l" t="t" r="r" b="b"/>
            <a:pathLst>
              <a:path w="3575684" h="5684520">
                <a:moveTo>
                  <a:pt x="0" y="0"/>
                </a:moveTo>
                <a:lnTo>
                  <a:pt x="3575304" y="0"/>
                </a:lnTo>
                <a:lnTo>
                  <a:pt x="3575304"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479502" y="711771"/>
            <a:ext cx="27628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srgbClr val="50E6FF"/>
                </a:solidFill>
                <a:effectLst/>
                <a:uLnTx/>
                <a:uFillTx/>
                <a:latin typeface="Segoe UI Semibold"/>
                <a:ea typeface="+mn-ea"/>
                <a:cs typeface="Segoe UI Semibold"/>
              </a:rPr>
              <a:t>Secure </a:t>
            </a:r>
            <a:r>
              <a:rPr kumimoji="0" sz="2400" b="1" i="0" u="none" strike="noStrike" kern="1200" cap="none" spc="0" normalizeH="0" baseline="0" noProof="0" dirty="0">
                <a:ln>
                  <a:noFill/>
                </a:ln>
                <a:solidFill>
                  <a:srgbClr val="50E6FF"/>
                </a:solidFill>
                <a:effectLst/>
                <a:uLnTx/>
                <a:uFillTx/>
                <a:latin typeface="Segoe UI Semibold"/>
                <a:ea typeface="+mn-ea"/>
                <a:cs typeface="Segoe UI Semibold"/>
              </a:rPr>
              <a:t>&amp;</a:t>
            </a:r>
            <a:r>
              <a:rPr kumimoji="0" sz="2400" b="1" i="0" u="none" strike="noStrike" kern="1200" cap="none" spc="-45"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Compliant</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8" name="object 8"/>
          <p:cNvSpPr txBox="1"/>
          <p:nvPr/>
        </p:nvSpPr>
        <p:spPr>
          <a:xfrm>
            <a:off x="4464558" y="3352244"/>
            <a:ext cx="1693545" cy="5473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srgbClr val="50E6FF"/>
                </a:solidFill>
                <a:effectLst/>
                <a:uLnTx/>
                <a:uFillTx/>
                <a:latin typeface="Segoe UI Semibold"/>
                <a:ea typeface="+mn-ea"/>
                <a:cs typeface="Segoe UI Semibold"/>
              </a:rPr>
              <a:t>92</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Segoe UI"/>
                <a:ea typeface="+mn-ea"/>
                <a:cs typeface="Segoe UI"/>
              </a:rPr>
              <a:t>Compliance</a:t>
            </a:r>
            <a:r>
              <a:rPr kumimoji="0" sz="1400" b="0" i="0" u="none" strike="noStrike" kern="1200" cap="none" spc="-7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offerings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p:nvPr/>
        </p:nvSpPr>
        <p:spPr>
          <a:xfrm>
            <a:off x="4492662" y="4137736"/>
            <a:ext cx="754938" cy="1360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07710" y="4137736"/>
            <a:ext cx="1155548" cy="17595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84661" y="4332897"/>
            <a:ext cx="1462582" cy="1718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86016" y="4676190"/>
            <a:ext cx="841785" cy="13416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395442" y="4676190"/>
            <a:ext cx="1479130" cy="1739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487964" y="5011546"/>
            <a:ext cx="762113" cy="15924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15673" y="5020602"/>
            <a:ext cx="1600047" cy="17395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89793" y="5214289"/>
            <a:ext cx="847940" cy="13242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99723" y="5562104"/>
            <a:ext cx="555675" cy="149054"/>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109755" y="5555145"/>
            <a:ext cx="223760" cy="1359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59996" y="5633759"/>
            <a:ext cx="47535" cy="1123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422836" y="5555145"/>
            <a:ext cx="2065437" cy="17586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8029956" y="585216"/>
            <a:ext cx="3576954" cy="5684520"/>
          </a:xfrm>
          <a:custGeom>
            <a:avLst/>
            <a:gdLst/>
            <a:ahLst/>
            <a:cxnLst/>
            <a:rect l="l" t="t" r="r" b="b"/>
            <a:pathLst>
              <a:path w="3576954" h="5684520">
                <a:moveTo>
                  <a:pt x="0" y="0"/>
                </a:moveTo>
                <a:lnTo>
                  <a:pt x="3576828" y="0"/>
                </a:lnTo>
                <a:lnTo>
                  <a:pt x="3576828" y="5684520"/>
                </a:lnTo>
                <a:lnTo>
                  <a:pt x="0" y="568452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8200561" y="711771"/>
            <a:ext cx="25717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50E6FF"/>
                </a:solidFill>
                <a:effectLst/>
                <a:uLnTx/>
                <a:uFillTx/>
                <a:latin typeface="Segoe UI Semibold"/>
                <a:ea typeface="+mn-ea"/>
                <a:cs typeface="Segoe UI Semibold"/>
              </a:rPr>
              <a:t>Industrial</a:t>
            </a:r>
            <a:r>
              <a:rPr kumimoji="0" sz="2400" b="1" i="0" u="none" strike="noStrike" kern="1200" cap="none" spc="-60" normalizeH="0" baseline="0" noProof="0" dirty="0">
                <a:ln>
                  <a:noFill/>
                </a:ln>
                <a:solidFill>
                  <a:srgbClr val="50E6FF"/>
                </a:solidFill>
                <a:effectLst/>
                <a:uLnTx/>
                <a:uFillTx/>
                <a:latin typeface="Segoe UI Semibold"/>
                <a:ea typeface="+mn-ea"/>
                <a:cs typeface="Segoe UI Semibold"/>
              </a:rPr>
              <a:t> </a:t>
            </a:r>
            <a:r>
              <a:rPr kumimoji="0" sz="2400" b="1" i="0" u="none" strike="noStrike" kern="1200" cap="none" spc="-15" normalizeH="0" baseline="0" noProof="0" dirty="0">
                <a:ln>
                  <a:noFill/>
                </a:ln>
                <a:solidFill>
                  <a:srgbClr val="50E6FF"/>
                </a:solidFill>
                <a:effectLst/>
                <a:uLnTx/>
                <a:uFillTx/>
                <a:latin typeface="Segoe UI Semibold"/>
                <a:ea typeface="+mn-ea"/>
                <a:cs typeface="Segoe UI Semibold"/>
              </a:rPr>
              <a:t>Facilities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23" name="object 23"/>
          <p:cNvSpPr txBox="1"/>
          <p:nvPr/>
        </p:nvSpPr>
        <p:spPr>
          <a:xfrm>
            <a:off x="8195512" y="3430108"/>
            <a:ext cx="2991485" cy="2190750"/>
          </a:xfrm>
          <a:prstGeom prst="rect">
            <a:avLst/>
          </a:prstGeom>
        </p:spPr>
        <p:txBody>
          <a:bodyPr vert="horz" wrap="square" lIns="0" tIns="13335" rIns="0" bIns="0" rtlCol="0">
            <a:spAutoFit/>
          </a:bodyPr>
          <a:lstStyle/>
          <a:p>
            <a:pPr marL="12700" marR="203835"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Electrical </a:t>
            </a:r>
            <a:r>
              <a:rPr kumimoji="0" sz="1400" b="0" i="0" u="none" strike="noStrike" kern="1200" cap="none" spc="-10" normalizeH="0" baseline="0" noProof="0" dirty="0">
                <a:ln>
                  <a:noFill/>
                </a:ln>
                <a:solidFill>
                  <a:srgbClr val="FFFFFF"/>
                </a:solidFill>
                <a:effectLst/>
                <a:uLnTx/>
                <a:uFillTx/>
                <a:latin typeface="Segoe UI"/>
                <a:ea typeface="+mn-ea"/>
                <a:cs typeface="Segoe UI"/>
              </a:rPr>
              <a:t>Power </a:t>
            </a:r>
            <a:r>
              <a:rPr kumimoji="0" sz="1400" b="0" i="0" u="none" strike="noStrike" kern="1200" cap="none" spc="-5" normalizeH="0" baseline="0" noProof="0" dirty="0">
                <a:ln>
                  <a:noFill/>
                </a:ln>
                <a:solidFill>
                  <a:srgbClr val="FFFFFF"/>
                </a:solidFill>
                <a:effectLst/>
                <a:uLnTx/>
                <a:uFillTx/>
                <a:latin typeface="Segoe UI"/>
                <a:ea typeface="+mn-ea"/>
                <a:cs typeface="Segoe UI"/>
              </a:rPr>
              <a:t>Monitoring </a:t>
            </a:r>
            <a:r>
              <a:rPr kumimoji="0" sz="1400" b="0" i="0" u="none" strike="noStrike" kern="1200" cap="none" spc="0" normalizeH="0" baseline="0" noProof="0" dirty="0">
                <a:ln>
                  <a:noFill/>
                </a:ln>
                <a:solidFill>
                  <a:srgbClr val="FFFFFF"/>
                </a:solidFill>
                <a:effectLst/>
                <a:uLnTx/>
                <a:uFillTx/>
                <a:latin typeface="Segoe UI"/>
                <a:ea typeface="+mn-ea"/>
                <a:cs typeface="Segoe UI"/>
              </a:rPr>
              <a:t>(</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EPMS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Building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BMS</a:t>
            </a:r>
            <a:r>
              <a:rPr kumimoji="0" sz="1400" b="0" i="0" u="none" strike="noStrike" kern="1200" cap="none" spc="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50E6FF"/>
                </a:solidFill>
                <a:effectLst/>
                <a:uLnTx/>
                <a:uFillTx/>
                <a:latin typeface="Segoe UI"/>
                <a:ea typeface="+mn-ea"/>
                <a:cs typeface="Segoe UI"/>
              </a:rPr>
              <a:t> </a:t>
            </a:r>
            <a:r>
              <a:rPr kumimoji="0" sz="1400" b="1" i="0" u="none" strike="noStrike" kern="1200" cap="none" spc="-25" normalizeH="0" baseline="0" noProof="0" dirty="0">
                <a:ln>
                  <a:noFill/>
                </a:ln>
                <a:solidFill>
                  <a:srgbClr val="50E6FF"/>
                </a:solidFill>
                <a:effectLst/>
                <a:uLnTx/>
                <a:uFillTx/>
                <a:latin typeface="Segoe UI Semibold"/>
                <a:ea typeface="+mn-ea"/>
                <a:cs typeface="Segoe UI Semibold"/>
              </a:rPr>
              <a:t>HVAC</a:t>
            </a: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15" normalizeH="0" baseline="0" noProof="0" dirty="0">
                <a:ln>
                  <a:noFill/>
                </a:ln>
                <a:solidFill>
                  <a:srgbClr val="50E6FF"/>
                </a:solidFill>
                <a:effectLst/>
                <a:uLnTx/>
                <a:uFillTx/>
                <a:latin typeface="Segoe UI Semibold"/>
                <a:ea typeface="+mn-ea"/>
                <a:cs typeface="Segoe UI Semibold"/>
              </a:rPr>
              <a:t>Water </a:t>
            </a:r>
            <a:r>
              <a:rPr kumimoji="0" sz="1400" b="0" i="0" u="none" strike="noStrike" kern="1200" cap="none" spc="-5" normalizeH="0" baseline="0" noProof="0" dirty="0">
                <a:ln>
                  <a:noFill/>
                </a:ln>
                <a:solidFill>
                  <a:srgbClr val="FFFFFF"/>
                </a:solidFill>
                <a:effectLst/>
                <a:uLnTx/>
                <a:uFillTx/>
                <a:latin typeface="Segoe UI"/>
                <a:ea typeface="+mn-ea"/>
                <a:cs typeface="Segoe UI"/>
              </a:rPr>
              <a:t>Chilling </a:t>
            </a:r>
            <a:r>
              <a:rPr kumimoji="0" sz="1400" b="0" i="0" u="none" strike="noStrike" kern="1200" cap="none" spc="0" normalizeH="0" baseline="0" noProof="0" dirty="0">
                <a:ln>
                  <a:noFill/>
                </a:ln>
                <a:solidFill>
                  <a:srgbClr val="FFFFFF"/>
                </a:solidFill>
                <a:effectLst/>
                <a:uLnTx/>
                <a:uFillTx/>
                <a:latin typeface="Segoe UI"/>
                <a:ea typeface="+mn-ea"/>
                <a:cs typeface="Segoe UI"/>
              </a:rPr>
              <a:t>&amp;</a:t>
            </a:r>
            <a:r>
              <a:rPr kumimoji="0" sz="1400" b="0" i="0" u="none" strike="noStrike" kern="1200" cap="none" spc="-60" normalizeH="0" baseline="0" noProof="0" dirty="0">
                <a:ln>
                  <a:noFill/>
                </a:ln>
                <a:solidFill>
                  <a:srgbClr val="FFFFFF"/>
                </a:solidFill>
                <a:effectLst/>
                <a:uLnTx/>
                <a:uFillTx/>
                <a:latin typeface="Segoe UI"/>
                <a:ea typeface="+mn-ea"/>
                <a:cs typeface="Segoe UI"/>
              </a:rPr>
              <a:t>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Fire</a:t>
            </a:r>
            <a:endParaRPr kumimoji="0" sz="14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Suppression</a:t>
            </a:r>
            <a:r>
              <a:rPr kumimoji="0" sz="1400" b="0" i="0" u="none" strike="noStrike" kern="1200" cap="none" spc="-40" normalizeH="0" baseline="0" noProof="0" dirty="0">
                <a:ln>
                  <a:noFill/>
                </a:ln>
                <a:solidFill>
                  <a:srgbClr val="FFFFFF"/>
                </a:solidFill>
                <a:effectLst/>
                <a:uLnTx/>
                <a:uFillTx/>
                <a:latin typeface="Segoe UI"/>
                <a:ea typeface="+mn-ea"/>
                <a:cs typeface="Segoe UI"/>
              </a:rPr>
              <a:t> </a:t>
            </a:r>
            <a:r>
              <a:rPr kumimoji="0" sz="1400" b="0" i="0" u="none" strike="noStrike" kern="1200" cap="none" spc="-10" normalizeH="0" baseline="0" noProof="0" dirty="0">
                <a:ln>
                  <a:noFill/>
                </a:ln>
                <a:solidFill>
                  <a:srgbClr val="FFFFFF"/>
                </a:solidFill>
                <a:effectLst/>
                <a:uLnTx/>
                <a:uFillTx/>
                <a:latin typeface="Segoe UI"/>
                <a:ea typeface="+mn-ea"/>
                <a:cs typeface="Segoe UI"/>
              </a:rPr>
              <a:t>Systems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Diverse </a:t>
            </a:r>
            <a:r>
              <a:rPr kumimoji="0" sz="1400" b="1" i="0" u="none" strike="noStrike" kern="1200" cap="none" spc="-10" normalizeH="0" baseline="0" noProof="0" dirty="0">
                <a:ln>
                  <a:noFill/>
                </a:ln>
                <a:solidFill>
                  <a:srgbClr val="50E6FF"/>
                </a:solidFill>
                <a:effectLst/>
                <a:uLnTx/>
                <a:uFillTx/>
                <a:latin typeface="Segoe UI Semibold"/>
                <a:ea typeface="+mn-ea"/>
                <a:cs typeface="Segoe UI Semibold"/>
              </a:rPr>
              <a:t>Personnel </a:t>
            </a:r>
            <a:r>
              <a:rPr kumimoji="0" sz="1400" b="0" i="0" u="none" strike="noStrike" kern="1200" cap="none" spc="-5" normalizeH="0" baseline="0" noProof="0" dirty="0">
                <a:ln>
                  <a:noFill/>
                </a:ln>
                <a:solidFill>
                  <a:srgbClr val="FFFFFF"/>
                </a:solidFill>
                <a:effectLst/>
                <a:uLnTx/>
                <a:uFillTx/>
                <a:latin typeface="Segoe UI"/>
                <a:ea typeface="+mn-ea"/>
                <a:cs typeface="Segoe UI"/>
              </a:rPr>
              <a:t>(MS </a:t>
            </a:r>
            <a:r>
              <a:rPr kumimoji="0" sz="1400" b="0" i="0" u="none" strike="noStrike" kern="1200" cap="none" spc="0" normalizeH="0" baseline="0" noProof="0" dirty="0">
                <a:ln>
                  <a:noFill/>
                </a:ln>
                <a:solidFill>
                  <a:srgbClr val="FFFFFF"/>
                </a:solidFill>
                <a:effectLst/>
                <a:uLnTx/>
                <a:uFillTx/>
                <a:latin typeface="Segoe UI"/>
                <a:ea typeface="+mn-ea"/>
                <a:cs typeface="Segoe UI"/>
              </a:rPr>
              <a:t>and</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0" normalizeH="0" baseline="0" noProof="0" dirty="0">
                <a:ln>
                  <a:noFill/>
                </a:ln>
                <a:solidFill>
                  <a:srgbClr val="FFFFFF"/>
                </a:solidFill>
                <a:effectLst/>
                <a:uLnTx/>
                <a:uFillTx/>
                <a:latin typeface="Segoe UI"/>
                <a:ea typeface="+mn-ea"/>
                <a:cs typeface="Segoe UI"/>
              </a:rPr>
              <a:t>Non-MS)</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12700" marR="5080" lvl="0" indent="0" algn="l" defTabSz="914400" rtl="0" eaLnBrk="1" fontAlgn="auto" latinLnBrk="0" hangingPunct="1">
              <a:lnSpc>
                <a:spcPct val="100000"/>
              </a:lnSpc>
              <a:spcBef>
                <a:spcPts val="1200"/>
              </a:spcBef>
              <a:spcAft>
                <a:spcPts val="0"/>
              </a:spcAft>
              <a:buClrTx/>
              <a:buSzTx/>
              <a:buFontTx/>
              <a:buNone/>
              <a:tabLst/>
              <a:defRPr/>
            </a:pP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Windows </a:t>
            </a:r>
            <a:r>
              <a:rPr kumimoji="0" sz="1400" b="1" i="0" u="none" strike="noStrike" kern="1200" cap="none" spc="0" normalizeH="0" baseline="0" noProof="0" dirty="0">
                <a:ln>
                  <a:noFill/>
                </a:ln>
                <a:solidFill>
                  <a:srgbClr val="50E6FF"/>
                </a:solidFill>
                <a:effectLst/>
                <a:uLnTx/>
                <a:uFillTx/>
                <a:latin typeface="Segoe UI Semibold"/>
                <a:ea typeface="+mn-ea"/>
                <a:cs typeface="Segoe UI Semibold"/>
              </a:rPr>
              <a:t>&amp; </a:t>
            </a:r>
            <a:r>
              <a:rPr kumimoji="0" sz="1400" b="1" i="0" u="none" strike="noStrike" kern="1200" cap="none" spc="-5" normalizeH="0" baseline="0" noProof="0" dirty="0">
                <a:ln>
                  <a:noFill/>
                </a:ln>
                <a:solidFill>
                  <a:srgbClr val="50E6FF"/>
                </a:solidFill>
                <a:effectLst/>
                <a:uLnTx/>
                <a:uFillTx/>
                <a:latin typeface="Segoe UI Semibold"/>
                <a:ea typeface="+mn-ea"/>
                <a:cs typeface="Segoe UI Semibold"/>
              </a:rPr>
              <a:t>Linux </a:t>
            </a:r>
            <a:r>
              <a:rPr kumimoji="0" sz="1400" b="0" i="0" u="none" strike="noStrike" kern="1200" cap="none" spc="0" normalizeH="0" baseline="0" noProof="0" dirty="0">
                <a:ln>
                  <a:noFill/>
                </a:ln>
                <a:solidFill>
                  <a:srgbClr val="FFFFFF"/>
                </a:solidFill>
                <a:effectLst/>
                <a:uLnTx/>
                <a:uFillTx/>
                <a:latin typeface="Segoe UI"/>
                <a:ea typeface="+mn-ea"/>
                <a:cs typeface="Segoe UI"/>
              </a:rPr>
              <a:t>embedded </a:t>
            </a:r>
            <a:r>
              <a:rPr kumimoji="0" sz="1400" b="0" i="0" u="none" strike="noStrike" kern="1200" cap="none" spc="-5" normalizeH="0" baseline="0" noProof="0" dirty="0">
                <a:ln>
                  <a:noFill/>
                </a:ln>
                <a:solidFill>
                  <a:srgbClr val="FFFFFF"/>
                </a:solidFill>
                <a:effectLst/>
                <a:uLnTx/>
                <a:uFillTx/>
                <a:latin typeface="Segoe UI"/>
                <a:ea typeface="+mn-ea"/>
                <a:cs typeface="Segoe UI"/>
              </a:rPr>
              <a:t>devices,  </a:t>
            </a:r>
            <a:r>
              <a:rPr kumimoji="0" sz="1400" b="0" i="0" u="none" strike="noStrike" kern="1200" cap="none" spc="0" normalizeH="0" baseline="0" noProof="0" dirty="0">
                <a:ln>
                  <a:noFill/>
                </a:ln>
                <a:solidFill>
                  <a:srgbClr val="FFFFFF"/>
                </a:solidFill>
                <a:effectLst/>
                <a:uLnTx/>
                <a:uFillTx/>
                <a:latin typeface="Segoe UI"/>
                <a:ea typeface="+mn-ea"/>
                <a:cs typeface="Segoe UI"/>
              </a:rPr>
              <a:t>workstations and</a:t>
            </a:r>
            <a:r>
              <a:rPr kumimoji="0" sz="1400" b="0" i="0" u="none" strike="noStrike" kern="1200" cap="none" spc="-5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servers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24" name="object 24"/>
          <p:cNvSpPr/>
          <p:nvPr/>
        </p:nvSpPr>
        <p:spPr>
          <a:xfrm>
            <a:off x="563880" y="1318260"/>
            <a:ext cx="3601211" cy="1845564"/>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4294632" y="1318260"/>
            <a:ext cx="3601212" cy="184556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8025383" y="1318260"/>
            <a:ext cx="3575701" cy="1844687"/>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538724" y="737616"/>
            <a:ext cx="417581" cy="417582"/>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418831" y="705612"/>
            <a:ext cx="312420" cy="390525"/>
          </a:xfrm>
          <a:custGeom>
            <a:avLst/>
            <a:gdLst/>
            <a:ahLst/>
            <a:cxnLst/>
            <a:rect l="l" t="t" r="r" b="b"/>
            <a:pathLst>
              <a:path w="312420" h="390525">
                <a:moveTo>
                  <a:pt x="9055" y="65405"/>
                </a:moveTo>
                <a:lnTo>
                  <a:pt x="0" y="65405"/>
                </a:lnTo>
                <a:lnTo>
                  <a:pt x="0" y="173647"/>
                </a:lnTo>
                <a:lnTo>
                  <a:pt x="8583" y="239015"/>
                </a:lnTo>
                <a:lnTo>
                  <a:pt x="30940" y="292920"/>
                </a:lnTo>
                <a:lnTo>
                  <a:pt x="61974" y="335173"/>
                </a:lnTo>
                <a:lnTo>
                  <a:pt x="96593" y="365587"/>
                </a:lnTo>
                <a:lnTo>
                  <a:pt x="156209" y="390144"/>
                </a:lnTo>
                <a:lnTo>
                  <a:pt x="182735" y="383973"/>
                </a:lnTo>
                <a:lnTo>
                  <a:pt x="250445" y="335456"/>
                </a:lnTo>
                <a:lnTo>
                  <a:pt x="281479" y="293590"/>
                </a:lnTo>
                <a:lnTo>
                  <a:pt x="303836" y="240323"/>
                </a:lnTo>
                <a:lnTo>
                  <a:pt x="312419" y="175907"/>
                </a:lnTo>
                <a:lnTo>
                  <a:pt x="312419" y="68253"/>
                </a:lnTo>
                <a:lnTo>
                  <a:pt x="50759" y="68253"/>
                </a:lnTo>
                <a:lnTo>
                  <a:pt x="9055" y="65405"/>
                </a:lnTo>
                <a:close/>
              </a:path>
              <a:path w="312420" h="390525">
                <a:moveTo>
                  <a:pt x="156209" y="0"/>
                </a:moveTo>
                <a:lnTo>
                  <a:pt x="151676" y="4508"/>
                </a:lnTo>
                <a:lnTo>
                  <a:pt x="108699" y="43514"/>
                </a:lnTo>
                <a:lnTo>
                  <a:pt x="79517" y="62860"/>
                </a:lnTo>
                <a:lnTo>
                  <a:pt x="50759" y="68253"/>
                </a:lnTo>
                <a:lnTo>
                  <a:pt x="312419" y="68253"/>
                </a:lnTo>
                <a:lnTo>
                  <a:pt x="312419" y="65405"/>
                </a:lnTo>
                <a:lnTo>
                  <a:pt x="305625" y="65405"/>
                </a:lnTo>
                <a:lnTo>
                  <a:pt x="294165" y="64453"/>
                </a:lnTo>
                <a:lnTo>
                  <a:pt x="263180" y="57792"/>
                </a:lnTo>
                <a:lnTo>
                  <a:pt x="217762" y="39714"/>
                </a:lnTo>
                <a:lnTo>
                  <a:pt x="163004" y="4508"/>
                </a:lnTo>
                <a:lnTo>
                  <a:pt x="156209" y="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51415" y="858011"/>
            <a:ext cx="48895" cy="100965"/>
          </a:xfrm>
          <a:custGeom>
            <a:avLst/>
            <a:gdLst/>
            <a:ahLst/>
            <a:cxnLst/>
            <a:rect l="l" t="t" r="r" b="b"/>
            <a:pathLst>
              <a:path w="48895" h="100965">
                <a:moveTo>
                  <a:pt x="24384" y="0"/>
                </a:moveTo>
                <a:lnTo>
                  <a:pt x="14964" y="2000"/>
                </a:lnTo>
                <a:lnTo>
                  <a:pt x="7205" y="7429"/>
                </a:lnTo>
                <a:lnTo>
                  <a:pt x="1940" y="15430"/>
                </a:lnTo>
                <a:lnTo>
                  <a:pt x="0" y="25145"/>
                </a:lnTo>
                <a:lnTo>
                  <a:pt x="865" y="33254"/>
                </a:lnTo>
                <a:lnTo>
                  <a:pt x="3602" y="40290"/>
                </a:lnTo>
                <a:lnTo>
                  <a:pt x="8417" y="46041"/>
                </a:lnTo>
                <a:lnTo>
                  <a:pt x="15519" y="50291"/>
                </a:lnTo>
                <a:lnTo>
                  <a:pt x="15519" y="100583"/>
                </a:lnTo>
                <a:lnTo>
                  <a:pt x="35471" y="100583"/>
                </a:lnTo>
                <a:lnTo>
                  <a:pt x="35471" y="50291"/>
                </a:lnTo>
                <a:lnTo>
                  <a:pt x="41288" y="46041"/>
                </a:lnTo>
                <a:lnTo>
                  <a:pt x="45443" y="40290"/>
                </a:lnTo>
                <a:lnTo>
                  <a:pt x="47936" y="33254"/>
                </a:lnTo>
                <a:lnTo>
                  <a:pt x="48768" y="25145"/>
                </a:lnTo>
                <a:lnTo>
                  <a:pt x="46829" y="15430"/>
                </a:lnTo>
                <a:lnTo>
                  <a:pt x="41567" y="7429"/>
                </a:lnTo>
                <a:lnTo>
                  <a:pt x="33808" y="2000"/>
                </a:lnTo>
                <a:lnTo>
                  <a:pt x="24384" y="0"/>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027664" y="726948"/>
            <a:ext cx="373381" cy="37490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230623"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952231" y="890016"/>
            <a:ext cx="0" cy="5078095"/>
          </a:xfrm>
          <a:custGeom>
            <a:avLst/>
            <a:gdLst/>
            <a:ahLst/>
            <a:cxnLst/>
            <a:rect l="l" t="t" r="r" b="b"/>
            <a:pathLst>
              <a:path h="5078095">
                <a:moveTo>
                  <a:pt x="0" y="0"/>
                </a:moveTo>
                <a:lnTo>
                  <a:pt x="0" y="5077980"/>
                </a:lnTo>
              </a:path>
            </a:pathLst>
          </a:custGeom>
          <a:ln w="952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6374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CDOC</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5469049"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Cyber Defense Operations Center brings together security response experts from across the company to help protect, detect, and respond to threats in real-time. Staffed with dedicated teams 24x7, the Center has direct access to thousands of security professionals, data scientists, and product engineers throughout Microsoft to ensure rapid response and resolution to security threats.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Informed by trillions of data points across an extensive network of sensors, devices, authentications, and communications, the Center employs automated software, machine learning, behavioral analysis, and forensics to create an intelligent security graph.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threat intelligence insight helps our teams connect the dots, then counter with strong containment and coordinated remediation.</a:t>
            </a: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CDOC">
            <a:extLst>
              <a:ext uri="{FF2B5EF4-FFF2-40B4-BE49-F238E27FC236}">
                <a16:creationId xmlns:a16="http://schemas.microsoft.com/office/drawing/2014/main" id="{7B2BEE15-A4DD-4FE1-BBE0-F596113B3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93" y="1881187"/>
            <a:ext cx="5324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4317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A1B6AF44-0D23-4734-B649-30FC180ED628}"/>
              </a:ext>
            </a:extLst>
          </p:cNvPr>
          <p:cNvPicPr>
            <a:picLocks noGrp="1" noChangeAspect="1"/>
          </p:cNvPicPr>
          <p:nvPr>
            <p:ph idx="1"/>
          </p:nvPr>
        </p:nvPicPr>
        <p:blipFill rotWithShape="1">
          <a:blip r:embed="rId2"/>
          <a:srcRect t="2580" b="5584"/>
          <a:stretch/>
        </p:blipFill>
        <p:spPr>
          <a:xfrm>
            <a:off x="20" y="10"/>
            <a:ext cx="12191979" cy="6857990"/>
          </a:xfrm>
          <a:prstGeom prst="rect">
            <a:avLst/>
          </a:prstGeom>
        </p:spPr>
      </p:pic>
    </p:spTree>
    <p:extLst>
      <p:ext uri="{BB962C8B-B14F-4D97-AF65-F5344CB8AC3E}">
        <p14:creationId xmlns:p14="http://schemas.microsoft.com/office/powerpoint/2010/main" val="600113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pic>
        <p:nvPicPr>
          <p:cNvPr id="2050" name="Picture 2" descr="thumbnail image 1 of blog post titled &#10; &#10; &#10;  &#10; &#10; &#10; &#10;    &#10;  &#10;   &#10;    &#10;      &#10;       What’s new: Dedicated clusters for Azure Sentinel&#10;       &#10;      &#10;     &#10;   &#10;  &#10; &#10;   &#10; &#10; &#10; &#10; &#10; &#10;">
            <a:extLst>
              <a:ext uri="{FF2B5EF4-FFF2-40B4-BE49-F238E27FC236}">
                <a16:creationId xmlns:a16="http://schemas.microsoft.com/office/drawing/2014/main" id="{7B858539-A2B6-442A-8CB2-44D075FD1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958" y="3472702"/>
            <a:ext cx="5676148" cy="283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1149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983-CE7B-4440-A6CE-687DA969B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5B4F9F-D0CF-43F2-85DE-9685512355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733AA5-CCCB-42C8-8106-8F69182E4EA5}"/>
              </a:ext>
            </a:extLst>
          </p:cNvPr>
          <p:cNvPicPr>
            <a:picLocks noChangeAspect="1"/>
          </p:cNvPicPr>
          <p:nvPr/>
        </p:nvPicPr>
        <p:blipFill>
          <a:blip r:embed="rId2"/>
          <a:stretch>
            <a:fillRect/>
          </a:stretch>
        </p:blipFill>
        <p:spPr>
          <a:xfrm>
            <a:off x="0" y="124467"/>
            <a:ext cx="12192000" cy="6609066"/>
          </a:xfrm>
          <a:prstGeom prst="rect">
            <a:avLst/>
          </a:prstGeom>
        </p:spPr>
      </p:pic>
    </p:spTree>
    <p:extLst>
      <p:ext uri="{BB962C8B-B14F-4D97-AF65-F5344CB8AC3E}">
        <p14:creationId xmlns:p14="http://schemas.microsoft.com/office/powerpoint/2010/main" val="2713701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Traditional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This is the common model where all event data is fed into an on-premises SIEM where analytics are performed on the data (primarily static queries that were refined over time).</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7170" name="Picture 2">
            <a:extLst>
              <a:ext uri="{FF2B5EF4-FFF2-40B4-BE49-F238E27FC236}">
                <a16:creationId xmlns:a16="http://schemas.microsoft.com/office/drawing/2014/main" id="{824B391D-EE6E-47F4-AB0F-FD2E2F1C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427" y="1988238"/>
            <a:ext cx="8855242" cy="38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403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Modern Approach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 model designed to optimize both breadth (unified view of all events) and depth capabilities.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9218" name="Picture 2" descr="Infographic showing showing a unified view: Event logs, endpoint, identity, SaaS, Azure assets, network, servers, and 3rd party logs and tools.">
            <a:extLst>
              <a:ext uri="{FF2B5EF4-FFF2-40B4-BE49-F238E27FC236}">
                <a16:creationId xmlns:a16="http://schemas.microsoft.com/office/drawing/2014/main" id="{200E98BE-8CC7-4D7D-A3CC-2B328097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58" y="1738627"/>
            <a:ext cx="9559089" cy="47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87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CE45-D2D5-4D1D-9207-1E9D68A89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D86EE2-4AA8-4C06-9E94-EF77A5E171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C3A9CA-BDB8-4473-9A92-80FC60980DFB}"/>
              </a:ext>
            </a:extLst>
          </p:cNvPr>
          <p:cNvPicPr>
            <a:picLocks noChangeAspect="1"/>
          </p:cNvPicPr>
          <p:nvPr/>
        </p:nvPicPr>
        <p:blipFill>
          <a:blip r:embed="rId2"/>
          <a:stretch>
            <a:fillRect/>
          </a:stretch>
        </p:blipFill>
        <p:spPr>
          <a:xfrm>
            <a:off x="0" y="32140"/>
            <a:ext cx="12192000" cy="6793720"/>
          </a:xfrm>
          <a:prstGeom prst="rect">
            <a:avLst/>
          </a:prstGeom>
        </p:spPr>
      </p:pic>
    </p:spTree>
    <p:extLst>
      <p:ext uri="{BB962C8B-B14F-4D97-AF65-F5344CB8AC3E}">
        <p14:creationId xmlns:p14="http://schemas.microsoft.com/office/powerpoint/2010/main" val="35055047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Tools + Migrating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Expect transitioning to cloud analytics like Azure Sentinel will often include a side-by-side configuration with an existing legacy SIEM.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Short-term transition state</a:t>
            </a:r>
            <a:r>
              <a:rPr lang="en-US" sz="1800" dirty="0">
                <a:latin typeface="Segoe UI" panose="020B0502040204020203" pitchFamily="34" charset="0"/>
                <a:cs typeface="Segoe UI" panose="020B0502040204020203" pitchFamily="34" charset="0"/>
              </a:rPr>
              <a:t>—For organizations that are committed to rapidly retiring a legacy SIEM in favor of Azure Sentinel (often to reduce cost/complexity) and need operational continuity during this short bridge period.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Medium-term coexistence</a:t>
            </a:r>
            <a:r>
              <a:rPr lang="en-US" sz="1800" dirty="0">
                <a:latin typeface="Segoe UI" panose="020B0502040204020203" pitchFamily="34" charset="0"/>
                <a:cs typeface="Segoe UI" panose="020B0502040204020203" pitchFamily="34" charset="0"/>
              </a:rPr>
              <a:t>—For organizations with significant investment into an on-premises SIEM and/or a longer-term plan for cloud migration. These organization recognize the power of Data Gravity—placing analytics closer to the cloud data will avoid costs and challenges of transferring logs to/from the cloud.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Managing the SOC investigations across the SIEM platforms can be accomplished with reasonable efficiency using either a case management tool or the Microsoft Graph Security API (synchronizing Alerts between the two SIEM platforms).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1620623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Business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context (to the SOC)</a:t>
            </a:r>
            <a:r>
              <a:rPr lang="en-US" sz="1800" dirty="0">
                <a:latin typeface="Segoe UI" panose="020B0502040204020203" pitchFamily="34" charset="0"/>
                <a:cs typeface="Segoe UI" panose="020B0502040204020203" pitchFamily="34" charset="0"/>
              </a:rPr>
              <a:t> —The SOC needs to understand what is most important to the organization so the team can apply that context to fluid real-time security situations. What would have the most negative impact on the business? </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Joint practice exercises (with the SOC)</a:t>
            </a:r>
            <a:r>
              <a:rPr lang="en-US" sz="1800" dirty="0">
                <a:latin typeface="Segoe UI" panose="020B0502040204020203" pitchFamily="34" charset="0"/>
                <a:cs typeface="Segoe UI" panose="020B0502040204020203" pitchFamily="34" charset="0"/>
              </a:rPr>
              <a:t>—Business leaders should regularly join the SOC in practicing response to major incidents. This builds the muscle memory and relationships that are critical to fast and effective decision making in the high pressure of real incidents, reducing organizational risk. This practice also reduces risk by exposing gaps and assumptions in the process that can be fixed prior to a real incident.</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incidents updates (from the SOC)</a:t>
            </a:r>
            <a:r>
              <a:rPr lang="en-US" sz="1800" dirty="0">
                <a:latin typeface="Segoe UI" panose="020B0502040204020203" pitchFamily="34" charset="0"/>
                <a:cs typeface="Segoe UI" panose="020B0502040204020203" pitchFamily="34" charset="0"/>
              </a:rPr>
              <a:t>—The SOC should provide updates to business stakeholders for major incidents as they happen. This allows business leaders to understand their risk and take both proactive and reactive steps to manage that risk.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Business intelligence (from the SOC)</a:t>
            </a:r>
            <a:r>
              <a:rPr lang="en-US" sz="1800" dirty="0">
                <a:latin typeface="Segoe UI" panose="020B0502040204020203" pitchFamily="34" charset="0"/>
                <a:cs typeface="Segoe UI" panose="020B0502040204020203" pitchFamily="34" charset="0"/>
              </a:rPr>
              <a:t>—Sometimes the SOC finds that adversaries are targeting a system or data set that isn’t expected. As the SOC discovers the targets of attacks, they should share these with business leaders as these signals may trigger insight for business leaders.</a:t>
            </a:r>
            <a:endParaRPr lang="en-US" sz="1800" dirty="0">
              <a:ln w="3175">
                <a:noFill/>
              </a:ln>
              <a:cs typeface="Segoe UI Semibold"/>
            </a:endParaRPr>
          </a:p>
        </p:txBody>
      </p:sp>
    </p:spTree>
    <p:extLst>
      <p:ext uri="{BB962C8B-B14F-4D97-AF65-F5344CB8AC3E}">
        <p14:creationId xmlns:p14="http://schemas.microsoft.com/office/powerpoint/2010/main" val="54848553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Culture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Use your human talent wisely</a:t>
            </a:r>
            <a:r>
              <a:rPr lang="en-US" sz="1800" dirty="0">
                <a:latin typeface="Segoe UI" panose="020B0502040204020203" pitchFamily="34" charset="0"/>
                <a:cs typeface="Segoe UI" panose="020B0502040204020203" pitchFamily="34" charset="0"/>
              </a:rPr>
              <a:t>—Our people are the most valuable asset we have in the SOC and we can’t afford to waste their time on repetitive thoughtless tasks that can be automated.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Teamwork</a:t>
            </a:r>
            <a:r>
              <a:rPr lang="en-US" sz="1800" dirty="0">
                <a:latin typeface="Segoe UI" panose="020B0502040204020203" pitchFamily="34" charset="0"/>
                <a:cs typeface="Segoe UI" panose="020B0502040204020203" pitchFamily="34" charset="0"/>
              </a:rPr>
              <a:t>—We’ve learned that we can’t tolerate the “lone hero” mindset in the SOC, nobody is as smart as all of us together. Teamwork makes a high-pressure working environment like the SOC much more fun, enjoyable, and productive when everyone knows they’re on the same team and everyone has each other’s back. We design our processes and tools to divide up tasks into specialties and to encourage people to share insights, coordinate and check each other’s work, and constantly learn from each other.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Shift left mindset</a:t>
            </a:r>
            <a:r>
              <a:rPr lang="en-US" sz="1800" dirty="0">
                <a:latin typeface="Segoe UI" panose="020B0502040204020203" pitchFamily="34" charset="0"/>
                <a:cs typeface="Segoe UI" panose="020B0502040204020203" pitchFamily="34" charset="0"/>
              </a:rPr>
              <a:t>—To get and stay ahead of cybercriminals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hackers who constantly evolve their techniques, we must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continuously improve and shift our activities “left” in the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attack timeline. We focus on speed and efficiency to try and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get “faster than the speed of attack” by looking at ways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we could have detected attacks earlier and responded more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quickly. </a:t>
            </a:r>
          </a:p>
        </p:txBody>
      </p:sp>
      <p:pic>
        <p:nvPicPr>
          <p:cNvPr id="6146" name="Picture 2" descr="Pushing a strong startup culture in the Middle East and Africa – Middle  East &amp;amp; Africa News Center">
            <a:extLst>
              <a:ext uri="{FF2B5EF4-FFF2-40B4-BE49-F238E27FC236}">
                <a16:creationId xmlns:a16="http://schemas.microsoft.com/office/drawing/2014/main" id="{138E7A56-9203-4C53-9D25-53CE0D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265" y="3429000"/>
            <a:ext cx="3731353" cy="248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63892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People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4" y="1118590"/>
            <a:ext cx="5463033" cy="259026"/>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People are the most valuable asset in the SOC—their experience, skill, insight, creativity, and resourcefulness are what makes our SOC effective.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Our SOC management team spends a lot of time thinking about how to ensure our people are set up with what they need to succeed and stay engaged.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As we’ve improved our processes, we’ve been able to decrease the time it takes to ramp people up and increase employee enjoyment of their jobs.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Two aspects of how to set up people in the SOC for success: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Empower humans with automation.</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Microsoft SOC teams and tiers model.</a:t>
            </a:r>
          </a:p>
        </p:txBody>
      </p:sp>
      <p:pic>
        <p:nvPicPr>
          <p:cNvPr id="2050" name="Picture 2" descr="Image of security workers in an office.">
            <a:extLst>
              <a:ext uri="{FF2B5EF4-FFF2-40B4-BE49-F238E27FC236}">
                <a16:creationId xmlns:a16="http://schemas.microsoft.com/office/drawing/2014/main" id="{4132FCEE-7BD6-4937-A776-1086C96BE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07" y="1118590"/>
            <a:ext cx="5157701"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1243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Automation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is not about using efficiency to remove humans from the process—it is about empowering humans.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Think about how we can automate repetitive tasks from the analyst’s job, so they can focus on the complex problems that people are uniquely able to solve.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empowers humans to do more in the SOC by increasing response speed and capturing human expertise.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toil our staff experiences comes mostly from repetitive tasks and repetitive tasks come from either attackers or defenders doing the same things over and over.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Repetitive tasks are ideal candidates for automation.</a:t>
            </a:r>
          </a:p>
        </p:txBody>
      </p:sp>
      <p:pic>
        <p:nvPicPr>
          <p:cNvPr id="5122" name="Picture 2" descr="Azure Automation | Microsoft Power Automate">
            <a:extLst>
              <a:ext uri="{FF2B5EF4-FFF2-40B4-BE49-F238E27FC236}">
                <a16:creationId xmlns:a16="http://schemas.microsoft.com/office/drawing/2014/main" id="{BEBE7D3C-5916-4094-A19C-4C9155EB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699" y="3686645"/>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5838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Teams and Tiers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Operates with three tiers of analysts plus automation: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5E5F26-DDD9-4A0A-B62C-8FE296DAF5BB}"/>
              </a:ext>
            </a:extLst>
          </p:cNvPr>
          <p:cNvPicPr>
            <a:picLocks noChangeAspect="1"/>
          </p:cNvPicPr>
          <p:nvPr/>
        </p:nvPicPr>
        <p:blipFill>
          <a:blip r:embed="rId3"/>
          <a:stretch>
            <a:fillRect/>
          </a:stretch>
        </p:blipFill>
        <p:spPr>
          <a:xfrm>
            <a:off x="1896729" y="1566194"/>
            <a:ext cx="8288004" cy="4398210"/>
          </a:xfrm>
          <a:prstGeom prst="rect">
            <a:avLst/>
          </a:prstGeom>
        </p:spPr>
      </p:pic>
    </p:spTree>
    <p:extLst>
      <p:ext uri="{BB962C8B-B14F-4D97-AF65-F5344CB8AC3E}">
        <p14:creationId xmlns:p14="http://schemas.microsoft.com/office/powerpoint/2010/main" val="1813887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1</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the primary front line for and focuses on high-speed remediation over a large volume of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1 analysts respond to a very specific set of alert sources and follow prescriptive instructions to investigate, remediate, and document the incidents.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rule of thumb for alerts that Tier 1 handles is that it can be typically remediated within seconds to minutes.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incidents will be escalated to Tier 2 if the incident isn’t covered by a documented Tier 1 procedure or it requires involved/advanced remediation</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2871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2</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on incidents that require deeper analysis and remediation.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Many Tier 2 incidents have been escalated from Tier 1 analysts, but Tier 2 also directly monitors alerts for sensitive assets and known attacker campaigns.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incidents are usually more complex and require an approach that is still structured, but much more flexible than Tier 1 procedures.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Additionally, some Tier 2 analysts also proactively hunt for adversaries (typically using lower priority alerts from the same Microsoft Threat Protection tools they use to manage reactive incidents).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07562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This team is focused primarily on advanced hunting and sophisticated analysis to identify anomalies that may indicate advanced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Most incidents are remediated at Tiers 1 and 2 (96 percent) and only unprecedented findings or deviations from norms are escalated to Tier 3 teams.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a high degree of freedom to bring their different skills, backgrounds, and approaches to the goal of ferreting out red team/hidden adversaries.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Tier 3 team members have backgrounds as security professionals, data scientists, intelligence analysts, and more.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teams use different tools (Microsoft, custom, and third-party) to sift through a number of different datasets to uncover hidden adversary activity. </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 favorite of many analysts is the use of Kusto Query Language (KQL) queries across Microsoft Threat Protection tool datasets.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967168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Tier 3 Functions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Major incident engineering</a:t>
            </a:r>
            <a:r>
              <a:rPr lang="en-US" sz="1800" dirty="0">
                <a:latin typeface="Segoe UI" panose="020B0502040204020203" pitchFamily="34" charset="0"/>
                <a:cs typeface="Segoe UI" panose="020B0502040204020203" pitchFamily="34" charset="0"/>
              </a:rPr>
              <a:t>—Handles escalation of incidents from Tier 2. These virtual teams are created as needed to support the duration of the incident and often include both reactive investigations, as well as proactive hunting for additional adversary presence.</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External adversary research and threat analysis</a:t>
            </a:r>
            <a:r>
              <a:rPr lang="en-US" sz="1800" dirty="0">
                <a:latin typeface="Segoe UI" panose="020B0502040204020203" pitchFamily="34" charset="0"/>
                <a:cs typeface="Segoe UI" panose="020B0502040204020203" pitchFamily="34" charset="0"/>
              </a:rPr>
              <a:t>—Focuses on hunting for adversaries using existing tools and data sources, as well as signals from various external intelligence sources. The team is focused on both hunting for undiscovered adversaries as well as creating and refining alerts and automation.</a:t>
            </a:r>
          </a:p>
          <a:p>
            <a:pPr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Purple team operations</a:t>
            </a:r>
            <a:r>
              <a:rPr lang="en-US" sz="1800" dirty="0">
                <a:latin typeface="Segoe UI" panose="020B0502040204020203" pitchFamily="34" charset="0"/>
                <a:cs typeface="Segoe UI" panose="020B0502040204020203" pitchFamily="34" charset="0"/>
              </a:rPr>
              <a:t>—A temporary duty assignment where Tier 3 analysts (blue team) are paired with our in-house attack team members (red team) as they perform authorized attacks. We found this purple (</a:t>
            </a:r>
            <a:r>
              <a:rPr lang="en-US" sz="1800" dirty="0" err="1">
                <a:latin typeface="Segoe UI" panose="020B0502040204020203" pitchFamily="34" charset="0"/>
                <a:cs typeface="Segoe UI" panose="020B0502040204020203" pitchFamily="34" charset="0"/>
              </a:rPr>
              <a:t>red+blue</a:t>
            </a:r>
            <a:r>
              <a:rPr lang="en-US" sz="1800" dirty="0">
                <a:latin typeface="Segoe UI" panose="020B0502040204020203" pitchFamily="34" charset="0"/>
                <a:cs typeface="Segoe UI" panose="020B0502040204020203" pitchFamily="34" charset="0"/>
              </a:rPr>
              <a:t>) activity results in high-value learning by both teams, strengthening our overall security posture and resilience. This team is also responsible for the critical task of coordinating with red team to deconflict whether a detection is an authorized red team or a live attacker. </a:t>
            </a:r>
          </a:p>
          <a:p>
            <a:pPr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b="1" dirty="0">
                <a:latin typeface="Segoe UI" panose="020B0502040204020203" pitchFamily="34" charset="0"/>
                <a:cs typeface="Segoe UI" panose="020B0502040204020203" pitchFamily="34" charset="0"/>
              </a:rPr>
              <a:t>Future operations team</a:t>
            </a:r>
            <a:r>
              <a:rPr lang="en-US" sz="1800" dirty="0">
                <a:latin typeface="Segoe UI" panose="020B0502040204020203" pitchFamily="34" charset="0"/>
                <a:cs typeface="Segoe UI" panose="020B0502040204020203" pitchFamily="34" charset="0"/>
              </a:rPr>
              <a:t>—Focuses on future-proofing our technology and processes by building and testing new capabilities.</a:t>
            </a:r>
            <a:endParaRPr lang="en-US" sz="1800" dirty="0">
              <a:ln w="3175">
                <a:noFill/>
              </a:ln>
              <a:cs typeface="Segoe UI Semibold"/>
            </a:endParaRP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881421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64810" cy="758022"/>
          </a:xfrm>
        </p:spPr>
        <p:txBody>
          <a:bodyPr/>
          <a:lstStyle/>
          <a:p>
            <a:r>
              <a:rPr lang="en-US" dirty="0"/>
              <a:t>SOC + Training + Retention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The apprenticeship model to be most effective at rapidly and consistently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building skills. The readiness process focuses on building understanding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 competency in three domains: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Technical tools/capabilities.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Our organization (mission and assets being protected).</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Attackers (motivations, tools, techniques, habits, etc.).</a:t>
            </a:r>
          </a:p>
          <a:p>
            <a:pPr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defTabSz="797968">
              <a:spcBef>
                <a:spcPct val="0"/>
              </a:spcBef>
              <a:spcAft>
                <a:spcPts val="800"/>
              </a:spcAft>
              <a:defRPr/>
            </a:pPr>
            <a:r>
              <a:rPr lang="en-US" sz="1800" dirty="0">
                <a:ln w="3175">
                  <a:noFill/>
                </a:ln>
                <a:cs typeface="Segoe UI Semibold"/>
              </a:rPr>
              <a:t>We supplement this apprenticeship model with structured, formal training on topics, such as new products or features and SOC procedures. </a:t>
            </a:r>
          </a:p>
          <a:p>
            <a:pPr defTabSz="797968">
              <a:spcBef>
                <a:spcPct val="0"/>
              </a:spcBef>
              <a:spcAft>
                <a:spcPts val="800"/>
              </a:spcAft>
              <a:defRPr/>
            </a:pPr>
            <a:r>
              <a:rPr lang="en-US" sz="1800" dirty="0">
                <a:ln w="3175">
                  <a:noFill/>
                </a:ln>
                <a:cs typeface="Segoe UI Semibold"/>
              </a:rPr>
              <a:t>We also encourage attendance at conferences and work hard to ensure our staffing model supports these and other learning opportunities, so they aren’t empty promises.</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This approach has been successful allowing us to train new Tier 1 analysts in approximately 10–12 weeks and we’re continuously looking for ways to improve our readiness processes. </a:t>
            </a:r>
          </a:p>
          <a:p>
            <a:pPr defTabSz="797968">
              <a:spcBef>
                <a:spcPct val="0"/>
              </a:spcBef>
              <a:spcAft>
                <a:spcPts val="800"/>
              </a:spcAft>
              <a:defRPr/>
            </a:pPr>
            <a:endParaRPr lang="en-US" sz="1800" dirty="0">
              <a:ln w="3175">
                <a:noFill/>
              </a:ln>
              <a:cs typeface="Segoe UI Semibold"/>
            </a:endParaRPr>
          </a:p>
          <a:p>
            <a:pPr defTabSz="797968">
              <a:spcBef>
                <a:spcPct val="0"/>
              </a:spcBef>
              <a:spcAft>
                <a:spcPts val="800"/>
              </a:spcAft>
              <a:defRPr/>
            </a:pPr>
            <a:r>
              <a:rPr lang="en-US" sz="1800" dirty="0">
                <a:ln w="3175">
                  <a:noFill/>
                </a:ln>
                <a:cs typeface="Segoe UI Semibold"/>
              </a:rPr>
              <a:t>In addition, our staffing approach has been critical at mitigating burnout risk.</a:t>
            </a:r>
          </a:p>
        </p:txBody>
      </p:sp>
      <p:sp>
        <p:nvSpPr>
          <p:cNvPr id="4" name="AutoShape 4" descr="Steps to address false positives and negatives">
            <a:extLst>
              <a:ext uri="{FF2B5EF4-FFF2-40B4-BE49-F238E27FC236}">
                <a16:creationId xmlns:a16="http://schemas.microsoft.com/office/drawing/2014/main" id="{F2C67056-3B36-46D5-8119-E198C64AA4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Course MB-300T00: Microsoft Dynamics 365: Core Finance and Operations -  Learn | Microsoft Docs">
            <a:extLst>
              <a:ext uri="{FF2B5EF4-FFF2-40B4-BE49-F238E27FC236}">
                <a16:creationId xmlns:a16="http://schemas.microsoft.com/office/drawing/2014/main" id="{01CEFA63-F398-4415-811B-500C273C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706" y="65496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6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SOC + Metrics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acknowledge (TTA)</a:t>
            </a:r>
            <a:r>
              <a:rPr lang="en-US" sz="1800" dirty="0">
                <a:latin typeface="Segoe UI" panose="020B0502040204020203" pitchFamily="34" charset="0"/>
                <a:cs typeface="Segoe UI" panose="020B0502040204020203" pitchFamily="34" charset="0"/>
              </a:rPr>
              <a:t>—Responsiveness is one of the few elements the SOC has direct control over. We measure the time between an alert being raised (“light starts to blink”) and when an analyst acknowledges that alert and begins the investigation.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Time to remediate (TTR)</a:t>
            </a:r>
            <a:r>
              <a:rPr lang="en-US" sz="1800" dirty="0">
                <a:latin typeface="Segoe UI" panose="020B0502040204020203" pitchFamily="34" charset="0"/>
                <a:cs typeface="Segoe UI" panose="020B0502040204020203" pitchFamily="34" charset="0"/>
              </a:rPr>
              <a:t>—Much like many SOCs, we track the time to remediate an incident to ensure we’re limiting the time attackers have access to our environment, which drive effectiveness and efficiencies in our SOC processes and tools.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Incidents remediated (manually/with automation)</a:t>
            </a:r>
            <a:r>
              <a:rPr lang="en-US" sz="1800" dirty="0">
                <a:latin typeface="Segoe UI" panose="020B0502040204020203" pitchFamily="34" charset="0"/>
                <a:cs typeface="Segoe UI" panose="020B0502040204020203" pitchFamily="34" charset="0"/>
              </a:rPr>
              <a:t>—We measure how many incidents are remediated manually and how many are resolved with automation. This ensures our staffing levels are appropriate and measures the effectiveness of our automation technology.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Escalations between each tier</a:t>
            </a:r>
            <a:r>
              <a:rPr lang="en-US" sz="1800" dirty="0">
                <a:latin typeface="Segoe UI" panose="020B0502040204020203" pitchFamily="34" charset="0"/>
                <a:cs typeface="Segoe UI" panose="020B0502040204020203" pitchFamily="34" charset="0"/>
              </a:rPr>
              <a:t>—We track how many incidents escalated between tiers to ensure we accurately capture the workload for each tier. For example, we need to ensure that Tier 1 work on an escalated incident isn’t fully attributed to Tier 2.</a:t>
            </a:r>
          </a:p>
        </p:txBody>
      </p:sp>
    </p:spTree>
    <p:extLst>
      <p:ext uri="{BB962C8B-B14F-4D97-AF65-F5344CB8AC3E}">
        <p14:creationId xmlns:p14="http://schemas.microsoft.com/office/powerpoint/2010/main" val="341064249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06920" cy="758022"/>
          </a:xfrm>
        </p:spPr>
        <p:txBody>
          <a:bodyPr/>
          <a:lstStyle/>
          <a:p>
            <a:r>
              <a:rPr lang="en-US" dirty="0"/>
              <a:t>Azure Defender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work with Azure Defender to provide Analysts the tools they need?</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How does Azure Sentinel improve SOC efficiency?</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Integration of Threat Intelligence Data</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Intelligent Security Graph</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Microsoft Threat Intelligence Center</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1026" name="Picture 2" descr="This figure gives examples of the types of intelligence that Microsoft gets about phishing,  malware,  and other attacks from analyzing things like device sign-ins,  user sign-ins,  and system updates.">
            <a:extLst>
              <a:ext uri="{FF2B5EF4-FFF2-40B4-BE49-F238E27FC236}">
                <a16:creationId xmlns:a16="http://schemas.microsoft.com/office/drawing/2014/main" id="{A7BB378E-0A13-4A1B-AA47-3B8D732B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64" y="2484773"/>
            <a:ext cx="5853342" cy="30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929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0E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8514</TotalTime>
  <Words>11847</Words>
  <Application>Microsoft Office PowerPoint</Application>
  <PresentationFormat>Widescreen</PresentationFormat>
  <Paragraphs>1304</Paragraphs>
  <Slides>134</Slides>
  <Notes>105</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134</vt:i4>
      </vt:variant>
    </vt:vector>
  </HeadingPairs>
  <TitlesOfParts>
    <vt:vector size="154" baseType="lpstr">
      <vt:lpstr>Arial</vt:lpstr>
      <vt:lpstr>Avenir Next LT Pro</vt:lpstr>
      <vt:lpstr>Avenir Next LT Pro Light</vt:lpstr>
      <vt:lpstr>Calibri</vt:lpstr>
      <vt:lpstr>Consolas</vt:lpstr>
      <vt:lpstr>Crimson Pro</vt:lpstr>
      <vt:lpstr>MentiText</vt:lpstr>
      <vt:lpstr>Proxima Nova</vt:lpstr>
      <vt:lpstr>Segoe UI</vt:lpstr>
      <vt:lpstr>Segoe UI Light</vt:lpstr>
      <vt:lpstr>Segoe UI Semibold</vt:lpstr>
      <vt:lpstr>Segoe UI Semilight</vt:lpstr>
      <vt:lpstr>SegoeUI</vt:lpstr>
      <vt:lpstr>Times New Roman</vt:lpstr>
      <vt:lpstr>Wingdings</vt:lpstr>
      <vt:lpstr>Analytics Surge</vt:lpstr>
      <vt:lpstr>2_Microsoft Generic 2019</vt:lpstr>
      <vt:lpstr>Analytics Surge</vt:lpstr>
      <vt:lpstr>GradientRiseVTI</vt:lpstr>
      <vt:lpstr>Office Theme</vt:lpstr>
      <vt:lpstr>Welcome to  Azure Defender + Azure Sentinel Better Together!  Day 2</vt:lpstr>
      <vt:lpstr>PowerPoint Presentation</vt:lpstr>
      <vt:lpstr>Azure Defender + Azure Sentinel Better Together!</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Fluentd</vt:lpstr>
      <vt:lpstr>Logstash</vt:lpstr>
      <vt:lpstr>Data Collector API</vt:lpstr>
      <vt:lpstr>Logging - Focus on what’s important</vt:lpstr>
      <vt:lpstr>Parsing Data (Ingest or Query time?)</vt:lpstr>
      <vt:lpstr>Pricing / Estimating / ADX</vt:lpstr>
      <vt:lpstr>Pay-As-You-Go</vt:lpstr>
      <vt:lpstr>Retention</vt:lpstr>
      <vt:lpstr>Alert Rules</vt:lpstr>
      <vt:lpstr>Notifications</vt:lpstr>
      <vt:lpstr>Notifications (SMS and Voice)</vt:lpstr>
      <vt:lpstr>Commitment Tiers</vt:lpstr>
      <vt:lpstr>Solutions</vt:lpstr>
      <vt:lpstr>Types of Solutions</vt:lpstr>
      <vt:lpstr>Solution Targeting</vt:lpstr>
      <vt:lpstr>Solutions + Cost</vt:lpstr>
      <vt:lpstr>30, 90 days, oh my.</vt:lpstr>
      <vt:lpstr>Retention</vt:lpstr>
      <vt:lpstr>Export</vt:lpstr>
      <vt:lpstr>Export – Targets</vt:lpstr>
      <vt:lpstr>Export – Logic App</vt:lpstr>
      <vt:lpstr>Connector Limits</vt:lpstr>
      <vt:lpstr>Data Lake + Python + Machine Learning</vt:lpstr>
      <vt:lpstr>Purging and Compliance</vt:lpstr>
      <vt:lpstr>Purging</vt:lpstr>
      <vt:lpstr>Purging – Why?</vt:lpstr>
      <vt:lpstr>Purging – What?</vt:lpstr>
      <vt:lpstr>Purging – How?</vt:lpstr>
      <vt:lpstr>Kusto Query Language</vt:lpstr>
      <vt:lpstr>Kusto Query Language (KQL)</vt:lpstr>
      <vt:lpstr>Selecting Data</vt:lpstr>
      <vt:lpstr>KQL – Common Operators</vt:lpstr>
      <vt:lpstr>Functions</vt:lpstr>
      <vt:lpstr>Built-In Functions</vt:lpstr>
      <vt:lpstr>User-defined Functions</vt:lpstr>
      <vt:lpstr>Lookups</vt:lpstr>
      <vt:lpstr>Azure Sentinel Lookups</vt:lpstr>
      <vt:lpstr>Lookup Comparison</vt:lpstr>
      <vt:lpstr>Breakout Activity:  Log Analytics Estimating</vt:lpstr>
      <vt:lpstr>Build Hands-on Lab:  TODO</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Breakout Activity:  Log Analytics + Azure Automation</vt:lpstr>
      <vt:lpstr>Security Operations Center</vt:lpstr>
      <vt:lpstr>The Golden Hour</vt:lpstr>
      <vt:lpstr>Security Operations Center</vt:lpstr>
      <vt:lpstr>Doing a good job?</vt:lpstr>
      <vt:lpstr>Focus Areas</vt:lpstr>
      <vt:lpstr>Success Metrics</vt:lpstr>
      <vt:lpstr>Prioritizing Alert and Log Interaction</vt:lpstr>
      <vt:lpstr>False Positive and Negatives</vt:lpstr>
      <vt:lpstr>Investigation Examples</vt:lpstr>
      <vt:lpstr>Microsoft + Security Operations</vt:lpstr>
      <vt:lpstr>Microsoft Cyber Defense Operations Center (CDOC)</vt:lpstr>
      <vt:lpstr>GlobAL</vt:lpstr>
      <vt:lpstr>CDOC</vt:lpstr>
      <vt:lpstr>PowerPoint Presentation</vt:lpstr>
      <vt:lpstr>PowerPoint Presentation</vt:lpstr>
      <vt:lpstr>SOC + Traditional Approach</vt:lpstr>
      <vt:lpstr>SOC + Modern Approach</vt:lpstr>
      <vt:lpstr>PowerPoint Presentation</vt:lpstr>
      <vt:lpstr>SOC + Tools + Migrating</vt:lpstr>
      <vt:lpstr>SOC + Business</vt:lpstr>
      <vt:lpstr>SOC + Culture</vt:lpstr>
      <vt:lpstr>SOC + People</vt:lpstr>
      <vt:lpstr>SOC + Automation</vt:lpstr>
      <vt:lpstr>SOC + Teams and Tiers</vt:lpstr>
      <vt:lpstr>SOC + Tier 1</vt:lpstr>
      <vt:lpstr>SOC + Tier 2</vt:lpstr>
      <vt:lpstr>SOC + Tier 3</vt:lpstr>
      <vt:lpstr>SOC + Tier 3 Functions</vt:lpstr>
      <vt:lpstr>SOC + Training + Retention</vt:lpstr>
      <vt:lpstr>SOC + Metrics</vt:lpstr>
      <vt:lpstr>PowerPoint Presentation</vt:lpstr>
      <vt:lpstr>PowerPoint Presentation</vt:lpstr>
      <vt:lpstr>Better together!</vt:lpstr>
      <vt:lpstr>Azure Defender + Azure Sentinel</vt:lpstr>
      <vt:lpstr>Microsoft Intelligent Security Graph</vt:lpstr>
      <vt:lpstr>Microsoft Threat Intelligence Center (MSTIC)</vt:lpstr>
      <vt:lpstr>Microsoft Datacenters and SOC</vt:lpstr>
      <vt:lpstr>Datacenter Security Monitoring &amp; Response System</vt:lpstr>
      <vt:lpstr>TRITON Kill Chain Attack on Petrochemical Facility</vt:lpstr>
      <vt:lpstr>Challenges to detecting TRITON</vt:lpstr>
      <vt:lpstr>Incident Integration</vt:lpstr>
      <vt:lpstr>Connectors</vt:lpstr>
      <vt:lpstr>Sentinel Community</vt:lpstr>
      <vt:lpstr>End to End Investigations</vt:lpstr>
      <vt:lpstr>Hunting - ABH</vt:lpstr>
      <vt:lpstr>KQL Unions</vt:lpstr>
      <vt:lpstr>SOC + Day In The Life of An Analyst + Part I</vt:lpstr>
      <vt:lpstr>Responding</vt:lpstr>
      <vt:lpstr>Responding (Cont)</vt:lpstr>
      <vt:lpstr>SOC + Day In The Life of An Analyst + Part II</vt:lpstr>
      <vt:lpstr>Post-Incident</vt:lpstr>
      <vt:lpstr>Cybersecurity Maturity Model Certification (CMMC)</vt:lpstr>
      <vt:lpstr>Pop Quiz</vt:lpstr>
      <vt:lpstr>Question…</vt:lpstr>
      <vt:lpstr>PowerPoint Presentation</vt:lpstr>
      <vt:lpstr>Breakout Activity:  Azure Sentinel Considerations </vt:lpstr>
      <vt:lpstr>Build Hands-on Lab:  Azure Sentinel Part 2</vt:lpstr>
      <vt:lpstr>PowerPoint Presentation</vt:lpstr>
      <vt:lpstr>PowerPoint Presentation</vt:lpstr>
      <vt:lpstr>Full Group Activity:  Azure Sentinel</vt:lpstr>
      <vt:lpstr>Mentimeter Poll</vt:lpstr>
      <vt:lpstr>Hands-On Build Activity:  Azure Sentinel Part 2</vt:lpstr>
      <vt:lpstr>Lab: individual lab exercise</vt:lpstr>
      <vt:lpstr>Build Hands-on Lab:  TODO</vt:lpstr>
      <vt:lpstr>Full Group Activity:  Azure Defender</vt:lpstr>
      <vt:lpstr>Mentimeter Poll</vt:lpstr>
      <vt:lpstr>Question…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597</cp:revision>
  <dcterms:created xsi:type="dcterms:W3CDTF">2020-05-01T23:34:12Z</dcterms:created>
  <dcterms:modified xsi:type="dcterms:W3CDTF">2021-06-24T18:48:41Z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